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9" r:id="rId5"/>
    <p:sldId id="260" r:id="rId6"/>
    <p:sldId id="305" r:id="rId7"/>
    <p:sldId id="311" r:id="rId8"/>
    <p:sldId id="307" r:id="rId9"/>
    <p:sldId id="308" r:id="rId10"/>
    <p:sldId id="349" r:id="rId11"/>
    <p:sldId id="350" r:id="rId12"/>
    <p:sldId id="351" r:id="rId13"/>
    <p:sldId id="352" r:id="rId14"/>
    <p:sldId id="354" r:id="rId15"/>
    <p:sldId id="355" r:id="rId16"/>
    <p:sldId id="362" r:id="rId17"/>
    <p:sldId id="363" r:id="rId18"/>
    <p:sldId id="358" r:id="rId19"/>
    <p:sldId id="326" r:id="rId20"/>
    <p:sldId id="356" r:id="rId21"/>
    <p:sldId id="359" r:id="rId22"/>
    <p:sldId id="357" r:id="rId23"/>
    <p:sldId id="360" r:id="rId24"/>
    <p:sldId id="332" r:id="rId25"/>
    <p:sldId id="361" r:id="rId26"/>
    <p:sldId id="303" r:id="rId27"/>
    <p:sldId id="366" r:id="rId28"/>
    <p:sldId id="306" r:id="rId29"/>
    <p:sldId id="321" r:id="rId30"/>
    <p:sldId id="312" r:id="rId31"/>
    <p:sldId id="334" r:id="rId32"/>
    <p:sldId id="313" r:id="rId33"/>
    <p:sldId id="367" r:id="rId34"/>
    <p:sldId id="353" r:id="rId35"/>
    <p:sldId id="324" r:id="rId36"/>
    <p:sldId id="316" r:id="rId37"/>
    <p:sldId id="317" r:id="rId38"/>
    <p:sldId id="365" r:id="rId39"/>
    <p:sldId id="318" r:id="rId40"/>
    <p:sldId id="338" r:id="rId41"/>
    <p:sldId id="339" r:id="rId42"/>
    <p:sldId id="340" r:id="rId43"/>
    <p:sldId id="341" r:id="rId44"/>
    <p:sldId id="342" r:id="rId45"/>
    <p:sldId id="343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0066A2"/>
    <a:srgbClr val="ED6841"/>
    <a:srgbClr val="A50033"/>
    <a:srgbClr val="00A6D7"/>
    <a:srgbClr val="01B8C9"/>
    <a:srgbClr val="0176C2"/>
    <a:srgbClr val="009B77"/>
    <a:srgbClr val="FFB81C"/>
    <a:srgbClr val="E03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0719" autoAdjust="0"/>
  </p:normalViewPr>
  <p:slideViewPr>
    <p:cSldViewPr snapToGrid="0" snapToObjects="1">
      <p:cViewPr varScale="1">
        <p:scale>
          <a:sx n="75" d="100"/>
          <a:sy n="75" d="100"/>
        </p:scale>
        <p:origin x="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EA5A3C-2611-E8E1-E14F-A39E250AD3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15B92-C1E8-AF61-2CC1-1AF007A41B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8DF4B-A134-4F55-89FD-5B0293DE7E3F}" type="datetimeFigureOut">
              <a:rPr lang="it-IT" smtClean="0"/>
              <a:t>05/04/2024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FE037-9D2B-0DAF-C401-D5A4C152E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8DCBF-DE2C-540D-AE76-8B8910D838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66995-F42F-4E64-BF87-B9AB2EAB7E8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0545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Optimization based vs machine learning based</a:t>
            </a:r>
          </a:p>
        </p:txBody>
      </p:sp>
    </p:spTree>
    <p:extLst>
      <p:ext uri="{BB962C8B-B14F-4D97-AF65-F5344CB8AC3E}">
        <p14:creationId xmlns:p14="http://schemas.microsoft.com/office/powerpoint/2010/main" val="60589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205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0589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 Gaussian Process model's output consists of a probabilistic distribution over functions, characterized by a mean function that predicts the expected output for any given input and a covariance function that quantifies the prediction uncertainty,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864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563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072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1211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96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6CC24A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D23CA7-B714-F332-A930-4EEABC49D6EE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282F758C-96DE-F79E-CD62-0B2C71EB8DD2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84A1054A-835A-C9BB-159A-809E2EAB0F8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4144EA5-CF99-EB22-6C4D-97CC3E00AB0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FA3DBEB-FA6A-A824-8378-185A74F362AD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84CC8CBA-2A39-98BA-EAFD-C34D1DCCF6C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17B39B0E-5B0D-9927-CB9C-3AB8F125BCF2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87A485E7-0741-2520-D249-49A0FF67384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2900FD93-92E2-98B0-45A1-C220948BFEE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D448D5AB-56AC-5B42-0D8E-3443A5F60CD0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85756472-E828-6430-CCC0-6164D5B45FD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FE1129FB-C814-9D9A-23A2-C699AF1B92E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4ED0B218-B1D0-83F3-560E-EB4E31E0513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E3203B8-0FF6-D429-F346-6D8EB1C63F75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r>
              <a:rPr dirty="0">
                <a:solidFill>
                  <a:schemeClr val="tx1"/>
                </a:solidFill>
              </a:rPr>
              <a:t> + </a:t>
            </a:r>
            <a:r>
              <a:rPr dirty="0" err="1">
                <a:solidFill>
                  <a:schemeClr val="tx1"/>
                </a:solidFill>
              </a:rPr>
              <a:t>Beeld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11DCFD-0159-AE1A-74A4-6421C93D139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8F5EF41-2E54-5354-9531-AF622601B9ED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06A86CF-9424-136E-D661-F00A29D2AD5D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FD09A7B4-97BD-AE6D-2D9D-C23E16ED7D86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A5B95626-60F9-2A08-3458-9F401F0C32F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205DB2E-CB2B-69A3-102C-E05AC693B9EB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9BEADB96-0737-9487-98CC-51CFA6240793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6709527F-CFBE-58E7-CA48-56B547274A3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331EC64-2F97-77BC-4526-3A6CFC43AA5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317057E-4991-CBBD-5019-C8D0E27D7D02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16D2C72-4B24-5382-6C7F-E78749A8B470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8481F94D-DB3E-D629-42F1-9B411934EB0F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3A115000-AE9E-43DD-5A35-BCB2527E32B8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AA5EA87A-1F05-6B5A-62FA-12C5F86B4E6F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Alleen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titel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E6D7CA-9B46-E46C-4222-84903804194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774D29EA-407C-4524-6C19-F737EE7699ED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C64BF20-4BC3-FA04-C40E-D888551904E9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C4A19F5E-D5B5-6F9D-BE70-820A390364A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093F9051-E1B6-92A9-8DA0-E47F12B53FDC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B3B4B1D-DA21-F8F5-C036-D0B299E483E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AB3007CB-EB9C-A432-8151-C9442B931E40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CAB154C-089A-A075-1805-29C1C2E70E5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4975C522-E3F7-761C-A193-701C081C30E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D620E3A-4A5E-11A5-8454-25937019C344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C0F68169-6A7C-1331-DF1A-C1CAD0E849A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0B2556FE-2BDA-7278-70CF-4B41F0FBF310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5285EFF-69DC-6DB0-81B1-5EF3809004B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A11A2BD-88AD-B54E-F524-3A40D203284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7606E3-5A65-5FC6-0F33-5B19C2F9C37D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9E2278B-0776-BB2D-6677-4E104E3A822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ADFB4AB-E027-3F09-C483-BFEAD5D8984E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C761F62-739D-9655-0498-504DD7E9B272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5BF9CAEB-5882-EB26-8ADA-2832D38D0932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3C1F6A6C-315F-A29A-2454-A4FDE962B3D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2B102860-4CFC-3DA2-94A0-0275EE0CC171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7B6346ED-FE56-9698-D104-AB68843C7989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523C3F3A-E7FE-8FFD-831B-536D27193C5F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B53881C8-8D0E-1FAA-C91E-877D30464898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FA222B2-0F79-D9B3-8D69-966428708B2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52459A5-C7E3-423B-467D-1169062E280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3EC423D-7B54-EAEE-6AA2-4DCA2EBC295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2EE6D85D-9180-4FFB-4E4B-AEF2E7949CE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1B8C9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F0ABF8FD-475B-8344-9393-4BC5BAD9A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Logo (</a:t>
            </a:r>
            <a:r>
              <a:rPr dirty="0" err="1">
                <a:solidFill>
                  <a:schemeClr val="tx1"/>
                </a:solidFill>
              </a:rPr>
              <a:t>Animatie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1A80FD-2CA8-17DE-01B0-6834BDEB2B59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E531BAD-BA54-79AF-6F09-ECD85125907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3E21D9E-B033-D6A4-2D4E-E7C3BC29BE32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DA896D7E-3E7D-EA59-E08E-7F161441EE2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7E43984-F384-F21F-8469-814149357BE3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B9CBF6C-D7DD-1FBA-8852-88B5A45D4E8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95ED7A00-2015-D1DF-BDC2-BA453CBE00A3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72B6209-AB0F-2555-7997-A009584D9170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A3F1C66E-0988-F08B-6891-5B3CEE7B4D23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ECB7149-7397-4F1A-9988-31CC388F30A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12E5B67E-9451-EB66-CA14-C55DA04B297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53BE5A4-4F6E-F73A-9845-474C05C13CD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93657350-B9B4-CCAE-FD7B-7396D49059F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B25C5D61-CA3C-BBBC-335F-C9BEC78AA08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73" r:id="rId5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4.png"/><Relationship Id="rId7" Type="http://schemas.openxmlformats.org/officeDocument/2006/relationships/image" Target="../media/image7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1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17" Type="http://schemas.openxmlformats.org/officeDocument/2006/relationships/slide" Target="slide41.xml"/><Relationship Id="rId2" Type="http://schemas.openxmlformats.org/officeDocument/2006/relationships/slide" Target="slide25.xml"/><Relationship Id="rId16" Type="http://schemas.openxmlformats.org/officeDocument/2006/relationships/slide" Target="slide3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10" Type="http://schemas.openxmlformats.org/officeDocument/2006/relationships/slide" Target="slide33.xml"/><Relationship Id="rId4" Type="http://schemas.openxmlformats.org/officeDocument/2006/relationships/slide" Target="slide27.xml"/><Relationship Id="rId9" Type="http://schemas.openxmlformats.org/officeDocument/2006/relationships/slide" Target="slide32.xml"/><Relationship Id="rId14" Type="http://schemas.openxmlformats.org/officeDocument/2006/relationships/slide" Target="slide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1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70.png"/><Relationship Id="rId18" Type="http://schemas.openxmlformats.org/officeDocument/2006/relationships/image" Target="../media/image27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480.png"/><Relationship Id="rId17" Type="http://schemas.openxmlformats.org/officeDocument/2006/relationships/image" Target="../media/image410.png"/><Relationship Id="rId2" Type="http://schemas.openxmlformats.org/officeDocument/2006/relationships/image" Target="../media/image54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Relationship Id="rId14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59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1" name="Tijdelijke aanduiding voor afbeelding 38"/>
          <p:cNvGrpSpPr/>
          <p:nvPr/>
        </p:nvGrpSpPr>
        <p:grpSpPr>
          <a:xfrm>
            <a:off x="4852465" y="-2"/>
            <a:ext cx="7339535" cy="6858002"/>
            <a:chOff x="0" y="-1"/>
            <a:chExt cx="7339533" cy="6858002"/>
          </a:xfrm>
        </p:grpSpPr>
        <p:sp>
          <p:nvSpPr>
            <p:cNvPr id="3149" name="Rectangle"/>
            <p:cNvSpPr/>
            <p:nvPr/>
          </p:nvSpPr>
          <p:spPr>
            <a:xfrm>
              <a:off x="0" y="0"/>
              <a:ext cx="7339533" cy="6858000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50" name="image11.jpe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"/>
              <a:ext cx="7339533" cy="6858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698500" y="4165200"/>
            <a:ext cx="3729203" cy="248473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Master’s thesis by Gioele Buriani</a:t>
            </a:r>
            <a:endParaRPr dirty="0"/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xfrm>
            <a:off x="698498" y="891467"/>
            <a:ext cx="4050784" cy="29254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nl-NL" dirty="0"/>
              <a:t>Learning interpretable reduced-order models for jumping quadrupeds</a:t>
            </a:r>
            <a:endParaRPr dirty="0"/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xfrm>
            <a:off x="698500" y="4659248"/>
            <a:ext cx="1454400" cy="7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E1DDAD-A639-19E5-AEFD-CE4BD2B65B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</a:t>
            </a:fld>
            <a:endParaRPr lang="it-IT"/>
          </a:p>
        </p:txBody>
      </p:sp>
      <p:sp>
        <p:nvSpPr>
          <p:cNvPr id="3" name="Ondertitel 23">
            <a:extLst>
              <a:ext uri="{FF2B5EF4-FFF2-40B4-BE49-F238E27FC236}">
                <a16:creationId xmlns:a16="http://schemas.microsoft.com/office/drawing/2014/main" id="{6F5A79DD-7739-A9AD-1481-FFB5DB8F738D}"/>
              </a:ext>
            </a:extLst>
          </p:cNvPr>
          <p:cNvSpPr txBox="1">
            <a:spLocks/>
          </p:cNvSpPr>
          <p:nvPr/>
        </p:nvSpPr>
        <p:spPr>
          <a:xfrm>
            <a:off x="698500" y="4790721"/>
            <a:ext cx="3729203" cy="779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Supervisor: Cosimo Della Santina</a:t>
            </a:r>
          </a:p>
          <a:p>
            <a:r>
              <a:rPr lang="en-US" dirty="0"/>
              <a:t>Co-supervisor: </a:t>
            </a:r>
            <a:r>
              <a:rPr lang="en-US" dirty="0" err="1"/>
              <a:t>Jingyue</a:t>
            </a:r>
            <a:r>
              <a:rPr lang="en-US" dirty="0"/>
              <a:t> Liu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4DFC-4288-3555-3246-0B11580C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 – Final model</a:t>
            </a:r>
            <a:br>
              <a:rPr lang="en-US" dirty="0"/>
            </a:b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458DD-BE3E-D3BE-11E8-47AE8DBC71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10</a:t>
            </a:fld>
            <a:endParaRPr lang="it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46CE09-21D9-6FFC-2B61-E62B4B144804}"/>
              </a:ext>
            </a:extLst>
          </p:cNvPr>
          <p:cNvCxnSpPr>
            <a:cxnSpLocks/>
          </p:cNvCxnSpPr>
          <p:nvPr/>
        </p:nvCxnSpPr>
        <p:spPr>
          <a:xfrm>
            <a:off x="4894914" y="3039212"/>
            <a:ext cx="1122012" cy="0"/>
          </a:xfrm>
          <a:prstGeom prst="straightConnector1">
            <a:avLst/>
          </a:prstGeom>
          <a:ln w="1143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5B770-78D3-860A-0609-85045AFD9942}"/>
              </a:ext>
            </a:extLst>
          </p:cNvPr>
          <p:cNvSpPr txBox="1"/>
          <p:nvPr/>
        </p:nvSpPr>
        <p:spPr>
          <a:xfrm>
            <a:off x="1957237" y="4590262"/>
            <a:ext cx="8277526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Interpretable reduced-order 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dynamic model as a set of 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differential equations</a:t>
            </a:r>
            <a:endParaRPr kumimoji="0" lang="it-IT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7E93F839-8EA4-5C3E-4FF5-E5D2AC3B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500" y="1800856"/>
            <a:ext cx="3221057" cy="2239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F2C3A-DB50-F669-D975-455135E3B968}"/>
                  </a:ext>
                </a:extLst>
              </p:cNvPr>
              <p:cNvSpPr txBox="1"/>
              <p:nvPr/>
            </p:nvSpPr>
            <p:spPr>
              <a:xfrm>
                <a:off x="6697194" y="2321916"/>
                <a:ext cx="4985787" cy="1566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11</m:t>
                          </m:r>
                        </m:sub>
                      </m:sSub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𝑧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400" i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3</m:t>
                          </m:r>
                        </m:sub>
                      </m:sSub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…</m:t>
                      </m:r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F2C3A-DB50-F669-D975-455135E3B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94" y="2321916"/>
                <a:ext cx="4985787" cy="1566583"/>
              </a:xfrm>
              <a:prstGeom prst="rect">
                <a:avLst/>
              </a:prstGeom>
              <a:blipFill>
                <a:blip r:embed="rId3"/>
                <a:stretch>
                  <a:fillRect l="-612" t="-7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6265AEE-C5E7-4EF5-1F89-F3548F98E5D5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A67F9-59D2-E188-E859-734B9BAA8C35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7E1DF-D5FF-4D84-FACF-37AF53F64434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B88B9-C9E9-49CC-056C-A3D1F7B20D28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B4E5E-D5F7-46E1-AF3F-848B796D5D23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078A94-035E-8088-5A69-D3DC73E356E4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586623-2C3D-0D95-5026-D35213E2ADC8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0B8867-B9C2-AF05-C86A-0BF3BA5839E4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D4BA60-C0BF-5E22-E2F9-371463F0C27D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065D90-0F55-1CE8-E5EB-1565EB7F8FD2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4D3A04-9DC5-17A9-D355-23E791D04CB1}"/>
              </a:ext>
            </a:extLst>
          </p:cNvPr>
          <p:cNvSpPr/>
          <p:nvPr/>
        </p:nvSpPr>
        <p:spPr>
          <a:xfrm>
            <a:off x="516897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78E47B-5CC7-2D9A-9F8C-BF33779D8E6B}"/>
              </a:ext>
            </a:extLst>
          </p:cNvPr>
          <p:cNvSpPr/>
          <p:nvPr/>
        </p:nvSpPr>
        <p:spPr>
          <a:xfrm>
            <a:off x="3178476" y="6491615"/>
            <a:ext cx="2060408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085EE6-7E32-F511-98A0-2EE044A2F250}"/>
              </a:ext>
            </a:extLst>
          </p:cNvPr>
          <p:cNvSpPr/>
          <p:nvPr/>
        </p:nvSpPr>
        <p:spPr>
          <a:xfrm>
            <a:off x="5172259" y="645615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04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ECFF-6531-241F-9225-373A7E72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Go1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643E6-352F-F359-66D9-B03DF71BF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11</a:t>
            </a:fld>
            <a:endParaRPr lang="it-IT"/>
          </a:p>
        </p:txBody>
      </p:sp>
      <p:pic>
        <p:nvPicPr>
          <p:cNvPr id="6" name="Picture 5" descr="A white and red robot on a checkered floor&#10;&#10;Description automatically generated">
            <a:extLst>
              <a:ext uri="{FF2B5EF4-FFF2-40B4-BE49-F238E27FC236}">
                <a16:creationId xmlns:a16="http://schemas.microsoft.com/office/drawing/2014/main" id="{B508AAA2-F99E-AD56-C837-864B9D61F0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/>
          <a:stretch/>
        </p:blipFill>
        <p:spPr>
          <a:xfrm>
            <a:off x="2549625" y="1498600"/>
            <a:ext cx="7072819" cy="44846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79BC2F-59FE-9A4F-0B40-C94C1449C7C0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6ACC8-7182-0F98-94AE-4BE7F1D35C73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D4BD0-8AB0-79E7-3980-6E879F449ACF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58768-0E6D-8344-E3F2-96AB137F4A49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16208-5B46-B638-3CD1-5C822F4DB0DA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DF2BDC-F960-5D0F-A860-21053556F455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3ED92D-70BF-9044-EEC2-71D841AEDDB2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AC23F6-C681-A1B2-FCC3-3535AC3866DB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A99E8-C96D-FB99-E9CF-8E6D568C30F3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66431A-A242-5750-FC58-8B8C88364CBC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E7BA6B-E805-516E-0303-C25295154F31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B88A7-D68F-27F0-B27B-7F4937C37F2A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207C34-3ED5-C126-F5B8-74E7EE839CFE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46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ECFF-6531-241F-9225-373A7E72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2D model</a:t>
            </a:r>
            <a:endParaRPr lang="it-IT" dirty="0">
              <a:solidFill>
                <a:srgbClr val="00A6D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643E6-352F-F359-66D9-B03DF71BF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12</a:t>
            </a:fld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9BC2F-59FE-9A4F-0B40-C94C1449C7C0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6ACC8-7182-0F98-94AE-4BE7F1D35C73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D4BD0-8AB0-79E7-3980-6E879F449ACF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58768-0E6D-8344-E3F2-96AB137F4A49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16208-5B46-B638-3CD1-5C822F4DB0DA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DF2BDC-F960-5D0F-A860-21053556F455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3ED92D-70BF-9044-EEC2-71D841AEDDB2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AC23F6-C681-A1B2-FCC3-3535AC3866DB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A99E8-C96D-FB99-E9CF-8E6D568C30F3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66431A-A242-5750-FC58-8B8C88364CBC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E7BA6B-E805-516E-0303-C25295154F31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B88A7-D68F-27F0-B27B-7F4937C37F2A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207C34-3ED5-C126-F5B8-74E7EE839CFE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black and yellow lin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BE6CAF4-7E98-A538-399F-0001E5382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" y="1615413"/>
            <a:ext cx="5572427" cy="3123174"/>
          </a:xfrm>
          <a:prstGeom prst="rect">
            <a:avLst/>
          </a:prstGeom>
        </p:spPr>
      </p:pic>
      <p:pic>
        <p:nvPicPr>
          <p:cNvPr id="31" name="Picture 30" descr="A white and red robot on a checkered floor&#10;&#10;Description automatically generated">
            <a:extLst>
              <a:ext uri="{FF2B5EF4-FFF2-40B4-BE49-F238E27FC236}">
                <a16:creationId xmlns:a16="http://schemas.microsoft.com/office/drawing/2014/main" id="{376A408E-BD66-1C05-E88A-480D9F0A36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/>
          <a:stretch/>
        </p:blipFill>
        <p:spPr>
          <a:xfrm>
            <a:off x="9629413" y="398454"/>
            <a:ext cx="1896805" cy="120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643E6-352F-F359-66D9-B03DF71BF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13</a:t>
            </a:fld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9BC2F-59FE-9A4F-0B40-C94C1449C7C0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6ACC8-7182-0F98-94AE-4BE7F1D35C73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D4BD0-8AB0-79E7-3980-6E879F449ACF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58768-0E6D-8344-E3F2-96AB137F4A49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16208-5B46-B638-3CD1-5C822F4DB0DA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DF2BDC-F960-5D0F-A860-21053556F455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3ED92D-70BF-9044-EEC2-71D841AEDDB2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AC23F6-C681-A1B2-FCC3-3535AC3866DB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A99E8-C96D-FB99-E9CF-8E6D568C30F3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66431A-A242-5750-FC58-8B8C88364CBC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E7BA6B-E805-516E-0303-C25295154F31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B88A7-D68F-27F0-B27B-7F4937C37F2A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207C34-3ED5-C126-F5B8-74E7EE839CFE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black and yellow lin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BE6CAF4-7E98-A538-399F-0001E5382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4" y="111968"/>
            <a:ext cx="10306690" cy="57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ECFF-6531-241F-9225-373A7E72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2D model</a:t>
            </a:r>
            <a:endParaRPr lang="it-IT" dirty="0">
              <a:solidFill>
                <a:srgbClr val="00A6D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643E6-352F-F359-66D9-B03DF71BF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14</a:t>
            </a:fld>
            <a:endParaRPr lang="it-IT"/>
          </a:p>
        </p:txBody>
      </p:sp>
      <p:pic>
        <p:nvPicPr>
          <p:cNvPr id="6" name="Picture 5" descr="A white and red robot on a checkered floor&#10;&#10;Description automatically generated">
            <a:extLst>
              <a:ext uri="{FF2B5EF4-FFF2-40B4-BE49-F238E27FC236}">
                <a16:creationId xmlns:a16="http://schemas.microsoft.com/office/drawing/2014/main" id="{B508AAA2-F99E-AD56-C837-864B9D61F0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/>
          <a:stretch/>
        </p:blipFill>
        <p:spPr>
          <a:xfrm>
            <a:off x="9629413" y="398454"/>
            <a:ext cx="1896805" cy="1202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79BC2F-59FE-9A4F-0B40-C94C1449C7C0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6ACC8-7182-0F98-94AE-4BE7F1D35C73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D4BD0-8AB0-79E7-3980-6E879F449ACF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58768-0E6D-8344-E3F2-96AB137F4A49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16208-5B46-B638-3CD1-5C822F4DB0DA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DF2BDC-F960-5D0F-A860-21053556F455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3ED92D-70BF-9044-EEC2-71D841AEDDB2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AC23F6-C681-A1B2-FCC3-3535AC3866DB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A99E8-C96D-FB99-E9CF-8E6D568C30F3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66431A-A242-5750-FC58-8B8C88364CBC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E7BA6B-E805-516E-0303-C25295154F31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B88A7-D68F-27F0-B27B-7F4937C37F2A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207C34-3ED5-C126-F5B8-74E7EE839CFE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black and yellow lin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BE6CAF4-7E98-A538-399F-0001E5382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" y="1615413"/>
            <a:ext cx="5572427" cy="3123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0E6485-7B61-772D-CF29-1AD173E2AE87}"/>
                  </a:ext>
                </a:extLst>
              </p:cNvPr>
              <p:cNvSpPr txBox="1"/>
              <p:nvPr/>
            </p:nvSpPr>
            <p:spPr>
              <a:xfrm>
                <a:off x="6231866" y="1913981"/>
                <a:ext cx="5567422" cy="26593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kumimoji="0" lang="it-IT" sz="20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Contact phase </a:t>
                </a:r>
                <a:r>
                  <a:rPr lang="it-IT" sz="2000" dirty="0">
                    <a:solidFill>
                      <a:srgbClr val="00A6D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learned</a:t>
                </a:r>
                <a:r>
                  <a:rPr kumimoji="0" lang="it-IT" sz="2000" b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:r>
                  <a:rPr kumimoji="0" lang="it-IT" sz="20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model:</a:t>
                </a:r>
              </a:p>
              <a:p>
                <a:pPr>
                  <a:spcBef>
                    <a:spcPts val="600"/>
                  </a:spcBef>
                </a:pPr>
                <a:r>
                  <a:rPr kumimoji="0" lang="it-IT" sz="16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it-IT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it-IT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it-IT" sz="1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kumimoji="0" lang="it-IT" sz="1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it-IT" sz="1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it-IT" sz="1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it-IT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=0.36−0.16</m:t>
                            </m:r>
                            <m:sSub>
                              <m:sSubPr>
                                <m:ctrlPr>
                                  <a:rPr kumimoji="0" lang="it-IT" sz="1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0" lang="it-IT" sz="1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it-IT" sz="1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it-IT" sz="1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it-IT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−0.91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−0.75</m:t>
                            </m:r>
                            <m:func>
                              <m:func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+0.11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−0.05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⁡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=−0.16−0.23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−0.75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−0.96</m:t>
                            </m:r>
                            <m:func>
                              <m:func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+0.14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kumimoji="0" lang="it-IT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  <a:p>
                <a:pPr>
                  <a:spcBef>
                    <a:spcPts val="1500"/>
                  </a:spcBef>
                </a:pP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Contact phase </a:t>
                </a:r>
                <a:r>
                  <a:rPr lang="it-IT" sz="2000" dirty="0">
                    <a:solidFill>
                      <a:srgbClr val="00A6D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ASLIP</a:t>
                </a: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model: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̈"/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</m:e>
                          <m:e>
                            <m:acc>
                              <m:accPr>
                                <m:chr m:val="̈"/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</m:e>
                        </m:eqArr>
                      </m:e>
                    </m:d>
                  </m:oMath>
                </a14:m>
                <a:endParaRPr lang="it-IT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0E6485-7B61-772D-CF29-1AD173E2A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866" y="1913981"/>
                <a:ext cx="5567422" cy="2659382"/>
              </a:xfrm>
              <a:prstGeom prst="rect">
                <a:avLst/>
              </a:prstGeom>
              <a:blipFill>
                <a:blip r:embed="rId4"/>
                <a:stretch>
                  <a:fillRect l="-2735" t="-13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1711AE9-DD8F-C82D-326A-840079C46A13}"/>
              </a:ext>
            </a:extLst>
          </p:cNvPr>
          <p:cNvGrpSpPr/>
          <p:nvPr/>
        </p:nvGrpSpPr>
        <p:grpSpPr>
          <a:xfrm>
            <a:off x="6746862" y="2325726"/>
            <a:ext cx="4353051" cy="555472"/>
            <a:chOff x="6746862" y="2568326"/>
            <a:chExt cx="4353051" cy="55547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CEA17D-6640-232D-D25F-E48DA3C5D406}"/>
                </a:ext>
              </a:extLst>
            </p:cNvPr>
            <p:cNvSpPr/>
            <p:nvPr/>
          </p:nvSpPr>
          <p:spPr>
            <a:xfrm>
              <a:off x="6746862" y="2568326"/>
              <a:ext cx="521685" cy="273288"/>
            </a:xfrm>
            <a:prstGeom prst="rect">
              <a:avLst/>
            </a:prstGeom>
            <a:noFill/>
            <a:ln w="25400" cap="flat">
              <a:solidFill>
                <a:srgbClr val="00B05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032196-947F-A91B-1CAB-53816CC2F827}"/>
                </a:ext>
              </a:extLst>
            </p:cNvPr>
            <p:cNvSpPr/>
            <p:nvPr/>
          </p:nvSpPr>
          <p:spPr>
            <a:xfrm>
              <a:off x="6746862" y="2838843"/>
              <a:ext cx="652314" cy="273288"/>
            </a:xfrm>
            <a:prstGeom prst="rect">
              <a:avLst/>
            </a:prstGeom>
            <a:noFill/>
            <a:ln w="25400" cap="flat">
              <a:solidFill>
                <a:srgbClr val="00B05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AA2EDC-9EC3-0F8D-A128-EF113C065402}"/>
                </a:ext>
              </a:extLst>
            </p:cNvPr>
            <p:cNvSpPr/>
            <p:nvPr/>
          </p:nvSpPr>
          <p:spPr>
            <a:xfrm>
              <a:off x="10298310" y="2568326"/>
              <a:ext cx="652314" cy="273288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3831D8-694B-0C36-BD87-DD0B744FBCBD}"/>
                </a:ext>
              </a:extLst>
            </p:cNvPr>
            <p:cNvSpPr/>
            <p:nvPr/>
          </p:nvSpPr>
          <p:spPr>
            <a:xfrm>
              <a:off x="10447599" y="2850510"/>
              <a:ext cx="652314" cy="273288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D6CF8D-F2FD-FF26-4E4F-5BFF67D8213D}"/>
              </a:ext>
            </a:extLst>
          </p:cNvPr>
          <p:cNvGrpSpPr/>
          <p:nvPr/>
        </p:nvGrpSpPr>
        <p:grpSpPr>
          <a:xfrm>
            <a:off x="6737530" y="3487050"/>
            <a:ext cx="2490447" cy="1028667"/>
            <a:chOff x="6737530" y="3729650"/>
            <a:chExt cx="2490447" cy="102866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E6638A-C75D-B625-92D5-48A5AE627D96}"/>
                </a:ext>
              </a:extLst>
            </p:cNvPr>
            <p:cNvSpPr/>
            <p:nvPr/>
          </p:nvSpPr>
          <p:spPr>
            <a:xfrm>
              <a:off x="6737530" y="3729650"/>
              <a:ext cx="1035997" cy="506448"/>
            </a:xfrm>
            <a:prstGeom prst="rect">
              <a:avLst/>
            </a:prstGeom>
            <a:noFill/>
            <a:ln w="25400" cap="flat">
              <a:solidFill>
                <a:srgbClr val="00B05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56D91B-37EC-FF9D-9404-6DAF90A7AD35}"/>
                </a:ext>
              </a:extLst>
            </p:cNvPr>
            <p:cNvSpPr/>
            <p:nvPr/>
          </p:nvSpPr>
          <p:spPr>
            <a:xfrm>
              <a:off x="6737530" y="4236098"/>
              <a:ext cx="1352111" cy="506448"/>
            </a:xfrm>
            <a:prstGeom prst="rect">
              <a:avLst/>
            </a:prstGeom>
            <a:noFill/>
            <a:ln w="25400" cap="flat">
              <a:solidFill>
                <a:srgbClr val="00B05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33415F-0E7A-83D5-3740-B2093DE2758D}"/>
                </a:ext>
              </a:extLst>
            </p:cNvPr>
            <p:cNvSpPr/>
            <p:nvPr/>
          </p:nvSpPr>
          <p:spPr>
            <a:xfrm>
              <a:off x="8736075" y="4320073"/>
              <a:ext cx="491902" cy="43824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218C65-4780-AAA0-0AD7-7600C7416CBE}"/>
                </a:ext>
              </a:extLst>
            </p:cNvPr>
            <p:cNvSpPr/>
            <p:nvPr/>
          </p:nvSpPr>
          <p:spPr>
            <a:xfrm>
              <a:off x="8446824" y="3839693"/>
              <a:ext cx="491902" cy="43824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3508D2D-F9F6-BB4F-AC7A-5BDAD96847B2}"/>
              </a:ext>
            </a:extLst>
          </p:cNvPr>
          <p:cNvSpPr txBox="1"/>
          <p:nvPr/>
        </p:nvSpPr>
        <p:spPr>
          <a:xfrm>
            <a:off x="682922" y="4891551"/>
            <a:ext cx="499110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Body linear position x </a:t>
            </a: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Body linear position z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are predominant</a:t>
            </a:r>
          </a:p>
        </p:txBody>
      </p:sp>
    </p:spTree>
    <p:extLst>
      <p:ext uri="{BB962C8B-B14F-4D97-AF65-F5344CB8AC3E}">
        <p14:creationId xmlns:p14="http://schemas.microsoft.com/office/powerpoint/2010/main" val="236815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ECFF-6531-241F-9225-373A7E72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2D model</a:t>
            </a:r>
            <a:endParaRPr lang="it-IT" dirty="0">
              <a:solidFill>
                <a:srgbClr val="00A6D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643E6-352F-F359-66D9-B03DF71BF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15</a:t>
            </a:fld>
            <a:endParaRPr lang="it-IT"/>
          </a:p>
        </p:txBody>
      </p:sp>
      <p:pic>
        <p:nvPicPr>
          <p:cNvPr id="6" name="Picture 5" descr="A white and red robot on a checkered floor&#10;&#10;Description automatically generated">
            <a:extLst>
              <a:ext uri="{FF2B5EF4-FFF2-40B4-BE49-F238E27FC236}">
                <a16:creationId xmlns:a16="http://schemas.microsoft.com/office/drawing/2014/main" id="{B508AAA2-F99E-AD56-C837-864B9D61F0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/>
          <a:stretch/>
        </p:blipFill>
        <p:spPr>
          <a:xfrm>
            <a:off x="9629413" y="398454"/>
            <a:ext cx="1896805" cy="1202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79BC2F-59FE-9A4F-0B40-C94C1449C7C0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6ACC8-7182-0F98-94AE-4BE7F1D35C73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D4BD0-8AB0-79E7-3980-6E879F449ACF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58768-0E6D-8344-E3F2-96AB137F4A49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16208-5B46-B638-3CD1-5C822F4DB0DA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DF2BDC-F960-5D0F-A860-21053556F455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3ED92D-70BF-9044-EEC2-71D841AEDDB2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AC23F6-C681-A1B2-FCC3-3535AC3866DB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A99E8-C96D-FB99-E9CF-8E6D568C30F3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66431A-A242-5750-FC58-8B8C88364CBC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E7BA6B-E805-516E-0303-C25295154F31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B88A7-D68F-27F0-B27B-7F4937C37F2A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207C34-3ED5-C126-F5B8-74E7EE839CFE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Picture 31" descr="A graph of different data&#10;&#10;Description automatically generated with medium confidence">
            <a:extLst>
              <a:ext uri="{FF2B5EF4-FFF2-40B4-BE49-F238E27FC236}">
                <a16:creationId xmlns:a16="http://schemas.microsoft.com/office/drawing/2014/main" id="{C525BD59-11F4-FD76-BAA1-84F62962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18" y="1764489"/>
            <a:ext cx="9322909" cy="39331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9992C3-F35C-7300-4793-4EA847AD76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602" y="1611932"/>
            <a:ext cx="8376884" cy="4303676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99929E-669A-A1D6-D78F-DD22F349F3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688" y="1629101"/>
            <a:ext cx="8376884" cy="45218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7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AE4F7-3E7E-0C25-1DA9-272055A3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D1F8E-9353-6A41-0831-7A58F5E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Latent dimensionality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11935-EEC3-6C8B-BD24-379AF2AE25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16</a:t>
            </a:fld>
            <a:endParaRPr lang="it-IT"/>
          </a:p>
        </p:txBody>
      </p:sp>
      <p:pic>
        <p:nvPicPr>
          <p:cNvPr id="6" name="Picture 5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53D4F47-00C9-0155-0FBB-FCB539E21A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744"/>
            <a:ext cx="6096000" cy="2992437"/>
          </a:xfrm>
          <a:prstGeom prst="rect">
            <a:avLst/>
          </a:prstGeom>
        </p:spPr>
      </p:pic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65CFD00E-5D2D-46C9-FCA9-FB4D1F6446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4315"/>
            <a:ext cx="6098911" cy="2993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5BDD44-3AB8-6194-3CB5-9EC62259344E}"/>
                  </a:ext>
                </a:extLst>
              </p:cNvPr>
              <p:cNvSpPr txBox="1"/>
              <p:nvPr/>
            </p:nvSpPr>
            <p:spPr>
              <a:xfrm>
                <a:off x="7731350" y="5015983"/>
                <a:ext cx="2833533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1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mod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=2</m:t>
                      </m:r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1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dec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+2</m:t>
                      </m:r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𝜆</m:t>
                      </m:r>
                      <m:func>
                        <m:func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it-IT" sz="1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it-IT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l-GR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Ξ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0" lang="it-IT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kumimoji="0" lang="it-IT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5BDD44-3AB8-6194-3CB5-9EC622593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350" y="5015983"/>
                <a:ext cx="2833533" cy="553998"/>
              </a:xfrm>
              <a:prstGeom prst="rect">
                <a:avLst/>
              </a:prstGeom>
              <a:blipFill>
                <a:blip r:embed="rId4"/>
                <a:stretch>
                  <a:fillRect b="-439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850A5E6-8F8B-BEDE-1F85-F5BB3CB6E9A8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114E3-44BF-B7EC-81F2-EAE39C110795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2D8457-9AE5-D7C1-E8AD-BD804F80F9DE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D1305-817B-B665-7A68-476F5F38198C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800E2B-A1F3-6040-BBFE-1B8F4F90B6E6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E97869-78B7-2196-5307-AD1723803031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4CBBE2-DC65-E325-AED9-CBF22A31F6AB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D58C1F-19ED-C501-05AD-0E72C0A405D9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54D40D9-F5AC-2216-3E64-2ACC65E4B39A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74D6CB-7954-07C7-AF9D-90B8CA644D7E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BBC88D-12B6-656F-B1C2-11C4C9451594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C8BFB9-757D-FA66-D116-D20A2933A809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78D07D-3BD9-FA16-731B-1A16B05D235C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537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ECFF-6531-241F-9225-373A7E72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Go1 Real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643E6-352F-F359-66D9-B03DF71BF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17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8AAA2-F99E-AD56-C837-864B9D61F0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6938" r="11947" b="3814"/>
          <a:stretch/>
        </p:blipFill>
        <p:spPr>
          <a:xfrm>
            <a:off x="2314575" y="1474060"/>
            <a:ext cx="7562850" cy="4383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632CDD-3D25-B969-9ACA-9108BAD6D869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9E5DE-35F0-779B-7708-451A1DFD1C2F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BC41F-6DE6-B905-1AFD-494424ED540F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F5946-B8D5-6FAC-133C-1DFF07433345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4EFD5-D7DD-23AC-0739-C2EB354C1962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27A30F-7038-58AF-27D6-676E8D4E3ED6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A09F6E-7234-AB12-7F00-F131B16AF4A6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2AB716-B3BD-9EDE-81A4-A63B4D6D2C75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B30C92-4E03-E83D-E33F-6CDBD26F7126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AC6AED3-E04A-BEDE-DDE3-CBDBABAD39C0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A065E2-E403-62BA-ED84-18BAB1C0C091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E0430-EE0C-16C5-572A-695EE1D69B70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1B7088-CDEE-8E59-71E1-80AA8D08D14A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210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ECFF-6531-241F-9225-373A7E72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Go1 Real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643E6-352F-F359-66D9-B03DF71BF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8AAA2-F99E-AD56-C837-864B9D61F0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6938" r="11947" b="3814"/>
          <a:stretch/>
        </p:blipFill>
        <p:spPr>
          <a:xfrm>
            <a:off x="9356810" y="400647"/>
            <a:ext cx="2136690" cy="12383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632CDD-3D25-B969-9ACA-9108BAD6D869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9E5DE-35F0-779B-7708-451A1DFD1C2F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BC41F-6DE6-B905-1AFD-494424ED540F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F5946-B8D5-6FAC-133C-1DFF07433345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4EFD5-D7DD-23AC-0739-C2EB354C1962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27A30F-7038-58AF-27D6-676E8D4E3ED6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A09F6E-7234-AB12-7F00-F131B16AF4A6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2AB716-B3BD-9EDE-81A4-A63B4D6D2C75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B30C92-4E03-E83D-E33F-6CDBD26F7126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AC6AED3-E04A-BEDE-DDE3-CBDBABAD39C0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A065E2-E403-62BA-ED84-18BAB1C0C091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E0430-EE0C-16C5-572A-695EE1D69B70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1B7088-CDEE-8E59-71E1-80AA8D08D14A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51BC61D-ACB9-BA66-0E4F-8E90D8F05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57" y="1649825"/>
            <a:ext cx="7487099" cy="4211493"/>
          </a:xfrm>
          <a:prstGeom prst="rect">
            <a:avLst/>
          </a:prstGeom>
        </p:spPr>
      </p:pic>
      <p:pic>
        <p:nvPicPr>
          <p:cNvPr id="10" name="Picture 9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42577F50-2B90-821C-E0A1-ABD9259E54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7134" y="1649825"/>
            <a:ext cx="7403122" cy="3825648"/>
          </a:xfrm>
          <a:prstGeom prst="rect">
            <a:avLst/>
          </a:prstGeom>
        </p:spPr>
      </p:pic>
      <p:pic>
        <p:nvPicPr>
          <p:cNvPr id="12" name="Picture 11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C45F7FE4-FBBF-50D7-147C-1F9A2F4D96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7134" y="1699864"/>
            <a:ext cx="7405245" cy="39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6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ECFF-6531-241F-9225-373A7E72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A1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643E6-352F-F359-66D9-B03DF71BF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19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8AAA2-F99E-AD56-C837-864B9D61F0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7" t="25204" r="22022" b="15283"/>
          <a:stretch/>
        </p:blipFill>
        <p:spPr>
          <a:xfrm>
            <a:off x="2701372" y="1455394"/>
            <a:ext cx="6789256" cy="43652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0E4E53-F646-A217-F530-2624E25A5723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93E64-8F84-4E23-7E94-A8133A4E3712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A20579-F1F4-178F-82F8-BA3AAEBEA7A7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7016D-38AB-4DA1-5198-DF6D8A6CF5A9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7EC85-2715-A140-1898-7F803AA80F6D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D8DD8F-58CB-ED33-4193-11BE60708970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915D4D-2BA6-F5DA-BEF1-3A4807251189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2A5E2-A59B-D62C-CDD0-62805DF4DA36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6E76E0-1D24-6183-CAAE-D860230830B6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1B78D44-8972-93FE-AF88-65A94A74AE29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F8B870-EFEA-4BAE-61F9-6DCD9E7119FA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821068-FB83-C03D-5270-7AC198A5BD25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6C8FCF8-4206-E552-F4C4-A64EB0946147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377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D447D-7205-DBAC-0C9A-4AF7A54C05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</a:t>
            </a:fld>
            <a:endParaRPr lang="it-IT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B45157-C944-DDA9-4801-EEDDC79FB851}"/>
              </a:ext>
            </a:extLst>
          </p:cNvPr>
          <p:cNvGrpSpPr>
            <a:grpSpLocks noChangeAspect="1"/>
          </p:cNvGrpSpPr>
          <p:nvPr/>
        </p:nvGrpSpPr>
        <p:grpSpPr>
          <a:xfrm rot="20051007">
            <a:off x="561573" y="149635"/>
            <a:ext cx="4234060" cy="5044214"/>
            <a:chOff x="1011676" y="301558"/>
            <a:chExt cx="4280170" cy="5099147"/>
          </a:xfrm>
        </p:grpSpPr>
        <p:pic>
          <p:nvPicPr>
            <p:cNvPr id="8" name="Picture 7" descr="A person kneeling next to a robot&#10;&#10;Description automatically generated">
              <a:extLst>
                <a:ext uri="{FF2B5EF4-FFF2-40B4-BE49-F238E27FC236}">
                  <a16:creationId xmlns:a16="http://schemas.microsoft.com/office/drawing/2014/main" id="{15FDADA2-89E7-8A33-204A-E980234C8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1676" y="301558"/>
              <a:ext cx="4280170" cy="4210766"/>
            </a:xfrm>
            <a:prstGeom prst="rect">
              <a:avLst/>
            </a:prstGeom>
          </p:spPr>
        </p:pic>
        <p:pic>
          <p:nvPicPr>
            <p:cNvPr id="10" name="Picture 9" descr="A close up of a text&#10;&#10;Description automatically generated">
              <a:extLst>
                <a:ext uri="{FF2B5EF4-FFF2-40B4-BE49-F238E27FC236}">
                  <a16:creationId xmlns:a16="http://schemas.microsoft.com/office/drawing/2014/main" id="{1C943C5A-68AD-31CD-0F0F-3678BE046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1676" y="4512325"/>
              <a:ext cx="4280170" cy="88838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72F86E-C571-FDF8-F462-994AEED91D67}"/>
              </a:ext>
            </a:extLst>
          </p:cNvPr>
          <p:cNvGrpSpPr>
            <a:grpSpLocks noChangeAspect="1"/>
          </p:cNvGrpSpPr>
          <p:nvPr/>
        </p:nvGrpSpPr>
        <p:grpSpPr>
          <a:xfrm rot="489149">
            <a:off x="6188690" y="383744"/>
            <a:ext cx="5763711" cy="4932853"/>
            <a:chOff x="6095999" y="301557"/>
            <a:chExt cx="5287347" cy="4525159"/>
          </a:xfrm>
        </p:grpSpPr>
        <p:pic>
          <p:nvPicPr>
            <p:cNvPr id="13" name="Picture 12" descr="A robot dog running on a road&#10;&#10;Description automatically generated">
              <a:extLst>
                <a:ext uri="{FF2B5EF4-FFF2-40B4-BE49-F238E27FC236}">
                  <a16:creationId xmlns:a16="http://schemas.microsoft.com/office/drawing/2014/main" id="{BFC0D72D-99F4-88EA-49A5-DA7D92DBC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5999" y="301557"/>
              <a:ext cx="5287347" cy="41842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AF45E5-EB48-AE0C-E447-C4CCE8EB9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4454368"/>
              <a:ext cx="5287347" cy="37234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1A527C-CDA9-1D04-2569-DA848C037086}"/>
              </a:ext>
            </a:extLst>
          </p:cNvPr>
          <p:cNvGrpSpPr>
            <a:grpSpLocks noChangeAspect="1"/>
          </p:cNvGrpSpPr>
          <p:nvPr/>
        </p:nvGrpSpPr>
        <p:grpSpPr>
          <a:xfrm rot="21337677">
            <a:off x="3443117" y="1188317"/>
            <a:ext cx="5303774" cy="5342700"/>
            <a:chOff x="3511685" y="2130357"/>
            <a:chExt cx="4442032" cy="4543760"/>
          </a:xfrm>
        </p:grpSpPr>
        <p:pic>
          <p:nvPicPr>
            <p:cNvPr id="18" name="Picture 17" descr="A black robot with a knife&#10;&#10;Description automatically generated">
              <a:extLst>
                <a:ext uri="{FF2B5EF4-FFF2-40B4-BE49-F238E27FC236}">
                  <a16:creationId xmlns:a16="http://schemas.microsoft.com/office/drawing/2014/main" id="{50C16983-882F-73C6-C444-7A117487A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11685" y="2130357"/>
              <a:ext cx="4442032" cy="3900792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C7A31F-8FB0-2D06-0A09-80319802C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685" y="6034209"/>
              <a:ext cx="4442032" cy="6399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ECFF-6531-241F-9225-373A7E72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A1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643E6-352F-F359-66D9-B03DF71BF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20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8AAA2-F99E-AD56-C837-864B9D61F0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7" t="25204" r="22022" b="15283"/>
          <a:stretch/>
        </p:blipFill>
        <p:spPr>
          <a:xfrm>
            <a:off x="9541653" y="364409"/>
            <a:ext cx="1930348" cy="12411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0E4E53-F646-A217-F530-2624E25A5723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93E64-8F84-4E23-7E94-A8133A4E3712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A20579-F1F4-178F-82F8-BA3AAEBEA7A7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7016D-38AB-4DA1-5198-DF6D8A6CF5A9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7EC85-2715-A140-1898-7F803AA80F6D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D8DD8F-58CB-ED33-4193-11BE60708970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915D4D-2BA6-F5DA-BEF1-3A4807251189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2A5E2-A59B-D62C-CDD0-62805DF4DA36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6E76E0-1D24-6183-CAAE-D860230830B6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1B78D44-8972-93FE-AF88-65A94A74AE29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F8B870-EFEA-4BAE-61F9-6DCD9E7119FA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821068-FB83-C03D-5270-7AC198A5BD25}"/>
              </a:ext>
            </a:extLst>
          </p:cNvPr>
          <p:cNvSpPr/>
          <p:nvPr/>
        </p:nvSpPr>
        <p:spPr>
          <a:xfrm>
            <a:off x="3178476" y="6491615"/>
            <a:ext cx="4150926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6C8FCF8-4206-E552-F4C4-A64EB0946147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1BB4A-2EFB-6D75-5371-F84F0375C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3157" y="1649825"/>
            <a:ext cx="7487098" cy="4211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6E96F-3E67-021A-7410-450604301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21"/>
          <a:stretch/>
        </p:blipFill>
        <p:spPr>
          <a:xfrm>
            <a:off x="1989240" y="1362269"/>
            <a:ext cx="7690806" cy="4294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31A90-4254-F4B4-BB48-6BB75B09A2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5837" y="1718526"/>
            <a:ext cx="7698192" cy="41350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12B5037-F06C-EB50-0605-CDFC2E69AB06}"/>
              </a:ext>
            </a:extLst>
          </p:cNvPr>
          <p:cNvSpPr/>
          <p:nvPr/>
        </p:nvSpPr>
        <p:spPr>
          <a:xfrm>
            <a:off x="7325029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77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B1948-B3E8-DB8B-C651-6357FC3C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C5793-665B-0224-BC73-301F676A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Discussion – Model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40641-B8F5-8544-A170-A763D74464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21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621BB0-958A-4EBF-184D-6611D30FEC81}"/>
                  </a:ext>
                </a:extLst>
              </p:cNvPr>
              <p:cNvSpPr txBox="1"/>
              <p:nvPr/>
            </p:nvSpPr>
            <p:spPr>
              <a:xfrm>
                <a:off x="4038161" y="1416745"/>
                <a:ext cx="4193905" cy="1305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621BB0-958A-4EBF-184D-6611D30F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61" y="1416745"/>
                <a:ext cx="4193905" cy="1305165"/>
              </a:xfrm>
              <a:prstGeom prst="rect">
                <a:avLst/>
              </a:prstGeom>
              <a:blipFill>
                <a:blip r:embed="rId2"/>
                <a:stretch>
                  <a:fillRect l="-1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A79987F-C552-37F3-AA61-A92445F9B366}"/>
              </a:ext>
            </a:extLst>
          </p:cNvPr>
          <p:cNvGrpSpPr/>
          <p:nvPr/>
        </p:nvGrpSpPr>
        <p:grpSpPr>
          <a:xfrm>
            <a:off x="8582683" y="1419646"/>
            <a:ext cx="1848841" cy="1107996"/>
            <a:chOff x="8582683" y="1419646"/>
            <a:chExt cx="1848841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A3F533-ABDC-8F31-3BD1-E30838A3DD69}"/>
                    </a:ext>
                  </a:extLst>
                </p:cNvPr>
                <p:cNvSpPr txBox="1"/>
                <p:nvPr/>
              </p:nvSpPr>
              <p:spPr>
                <a:xfrm>
                  <a:off x="10192228" y="1419646"/>
                  <a:ext cx="239296" cy="11079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𝑧</m:t>
                        </m:r>
                      </m:oMath>
                    </m:oMathPara>
                  </a14:m>
                  <a:endParaRPr kumimoji="0" lang="it-IT" sz="24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cs typeface="Arial"/>
                    <a:sym typeface="Arial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it-IT" sz="2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A3F533-ABDC-8F31-3BD1-E30838A3D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228" y="1419646"/>
                  <a:ext cx="239296" cy="1107996"/>
                </a:xfrm>
                <a:prstGeom prst="rect">
                  <a:avLst/>
                </a:prstGeom>
                <a:blipFill>
                  <a:blip r:embed="rId3"/>
                  <a:stretch>
                    <a:fillRect l="-15385" r="-10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E3C87E-5A53-7E20-2281-08BC178D7DCA}"/>
                </a:ext>
              </a:extLst>
            </p:cNvPr>
            <p:cNvCxnSpPr>
              <a:cxnSpLocks/>
            </p:cNvCxnSpPr>
            <p:nvPr/>
          </p:nvCxnSpPr>
          <p:spPr>
            <a:xfrm>
              <a:off x="8582683" y="2023675"/>
              <a:ext cx="875949" cy="0"/>
            </a:xfrm>
            <a:prstGeom prst="straightConnector1">
              <a:avLst/>
            </a:prstGeom>
            <a:ln w="63500">
              <a:solidFill>
                <a:srgbClr val="00A6D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F87F78-50BB-4F95-D0C9-4BDC1BEBF3CF}"/>
              </a:ext>
            </a:extLst>
          </p:cNvPr>
          <p:cNvGrpSpPr/>
          <p:nvPr/>
        </p:nvGrpSpPr>
        <p:grpSpPr>
          <a:xfrm>
            <a:off x="1806349" y="1828487"/>
            <a:ext cx="1946993" cy="369332"/>
            <a:chOff x="1806349" y="1828487"/>
            <a:chExt cx="194699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BBB4B39-EDF8-C842-8A08-1106404824EA}"/>
                    </a:ext>
                  </a:extLst>
                </p:cNvPr>
                <p:cNvSpPr txBox="1"/>
                <p:nvPr/>
              </p:nvSpPr>
              <p:spPr>
                <a:xfrm>
                  <a:off x="1806349" y="1828487"/>
                  <a:ext cx="556178" cy="3693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it-IT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it-IT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lat</m:t>
                            </m:r>
                          </m:sub>
                        </m:sSub>
                      </m:oMath>
                    </m:oMathPara>
                  </a14:m>
                  <a:endPara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BBB4B39-EDF8-C842-8A08-110640482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349" y="1828487"/>
                  <a:ext cx="55617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435" r="-4348" b="-180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A11692-9037-05E6-8CA5-9E5F56ED6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77393" y="2023675"/>
              <a:ext cx="875949" cy="0"/>
            </a:xfrm>
            <a:prstGeom prst="straightConnector1">
              <a:avLst/>
            </a:prstGeom>
            <a:ln w="63500">
              <a:solidFill>
                <a:srgbClr val="00A6D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A diagram of a network&#10;&#10;Description automatically generated">
            <a:extLst>
              <a:ext uri="{FF2B5EF4-FFF2-40B4-BE49-F238E27FC236}">
                <a16:creationId xmlns:a16="http://schemas.microsoft.com/office/drawing/2014/main" id="{DBC979F3-E8F3-091D-3471-DA99DC9A1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01" y="2771605"/>
            <a:ext cx="1785022" cy="18248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8497FD9-5D26-AD88-543D-3CAECD576D0C}"/>
              </a:ext>
            </a:extLst>
          </p:cNvPr>
          <p:cNvGrpSpPr/>
          <p:nvPr/>
        </p:nvGrpSpPr>
        <p:grpSpPr>
          <a:xfrm>
            <a:off x="1949882" y="2497394"/>
            <a:ext cx="269112" cy="2968496"/>
            <a:chOff x="1949882" y="2497394"/>
            <a:chExt cx="269112" cy="296849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60CEEDB-049B-5FD4-106E-A86CBAE53A8A}"/>
                </a:ext>
              </a:extLst>
            </p:cNvPr>
            <p:cNvCxnSpPr>
              <a:cxnSpLocks/>
            </p:cNvCxnSpPr>
            <p:nvPr/>
          </p:nvCxnSpPr>
          <p:spPr>
            <a:xfrm>
              <a:off x="2075166" y="2497394"/>
              <a:ext cx="0" cy="2349909"/>
            </a:xfrm>
            <a:prstGeom prst="straightConnector1">
              <a:avLst/>
            </a:prstGeom>
            <a:ln w="63500">
              <a:solidFill>
                <a:srgbClr val="00A6D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1F62E1B-E5E6-9387-60E3-5661B776AB75}"/>
                    </a:ext>
                  </a:extLst>
                </p:cNvPr>
                <p:cNvSpPr txBox="1"/>
                <p:nvPr/>
              </p:nvSpPr>
              <p:spPr>
                <a:xfrm>
                  <a:off x="1949882" y="5096558"/>
                  <a:ext cx="269112" cy="3693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𝑢</m:t>
                        </m:r>
                      </m:oMath>
                    </m:oMathPara>
                  </a14:m>
                  <a:endPara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1F62E1B-E5E6-9387-60E3-5661B776A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882" y="5096558"/>
                  <a:ext cx="26911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636" r="-9091" b="-163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4C8E4D-0724-E406-0116-550EA5E2619B}"/>
                  </a:ext>
                </a:extLst>
              </p:cNvPr>
              <p:cNvSpPr txBox="1"/>
              <p:nvPr/>
            </p:nvSpPr>
            <p:spPr>
              <a:xfrm>
                <a:off x="2402165" y="3458173"/>
                <a:ext cx="1608967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𝑢</m:t>
                      </m:r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sSubSup>
                        <m:sSubSup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SupPr>
                        <m:e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𝑊</m:t>
                          </m:r>
                        </m:e>
                        <m:sub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𝑒</m:t>
                          </m:r>
                        </m:sub>
                        <m:sup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lat</m:t>
                          </m:r>
                        </m:sub>
                      </m:sSub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4C8E4D-0724-E406-0116-550EA5E2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165" y="3458173"/>
                <a:ext cx="1608967" cy="369332"/>
              </a:xfrm>
              <a:prstGeom prst="rect">
                <a:avLst/>
              </a:prstGeom>
              <a:blipFill>
                <a:blip r:embed="rId7"/>
                <a:stretch>
                  <a:fillRect l="-1515" r="-1515" b="-196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75ADCB-8AFB-8D0B-BC6F-71B82AC3A697}"/>
                  </a:ext>
                </a:extLst>
              </p:cNvPr>
              <p:cNvSpPr txBox="1"/>
              <p:nvPr/>
            </p:nvSpPr>
            <p:spPr>
              <a:xfrm>
                <a:off x="10192228" y="4727226"/>
                <a:ext cx="259366" cy="110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𝑞</m:t>
                      </m:r>
                    </m:oMath>
                  </m:oMathPara>
                </a14:m>
                <a:endParaRPr kumimoji="0" lang="it-IT" sz="2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75ADCB-8AFB-8D0B-BC6F-71B82AC3A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228" y="4727226"/>
                <a:ext cx="259366" cy="1107996"/>
              </a:xfrm>
              <a:prstGeom prst="rect">
                <a:avLst/>
              </a:prstGeom>
              <a:blipFill>
                <a:blip r:embed="rId8"/>
                <a:stretch>
                  <a:fillRect l="-25581" r="-95349" b="-87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8DF5BA3-A4C7-9F21-94AC-DB5E7495163B}"/>
              </a:ext>
            </a:extLst>
          </p:cNvPr>
          <p:cNvSpPr txBox="1"/>
          <p:nvPr/>
        </p:nvSpPr>
        <p:spPr>
          <a:xfrm>
            <a:off x="4622169" y="4925011"/>
            <a:ext cx="316689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Real coordinates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A02191-714F-EF8C-5481-38BBB70EF295}"/>
              </a:ext>
            </a:extLst>
          </p:cNvPr>
          <p:cNvSpPr/>
          <p:nvPr/>
        </p:nvSpPr>
        <p:spPr>
          <a:xfrm>
            <a:off x="1900720" y="5085107"/>
            <a:ext cx="371086" cy="429944"/>
          </a:xfrm>
          <a:prstGeom prst="rect">
            <a:avLst/>
          </a:prstGeom>
          <a:noFill/>
          <a:ln w="28575" cap="flat">
            <a:solidFill>
              <a:srgbClr val="00B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B0F80C-E033-96DB-F4C2-610D8D799679}"/>
              </a:ext>
            </a:extLst>
          </p:cNvPr>
          <p:cNvSpPr/>
          <p:nvPr/>
        </p:nvSpPr>
        <p:spPr>
          <a:xfrm>
            <a:off x="10106668" y="4755811"/>
            <a:ext cx="443325" cy="1148235"/>
          </a:xfrm>
          <a:prstGeom prst="rect">
            <a:avLst/>
          </a:prstGeom>
          <a:noFill/>
          <a:ln w="28575" cap="flat">
            <a:solidFill>
              <a:srgbClr val="00B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93D82D-2750-53FB-C418-4DB8A726182E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E05EF-E76E-FAC3-4710-F18D47863471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73567-2435-3BF2-F24B-59103FD0181A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B32B7-C07C-28D9-51D5-63D06F3BFF9F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CB392-D125-65E1-1CA2-1DE9324C9B49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1D91D2-1D1F-BEEB-591A-371EAC478A2D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2B3927-4153-FA84-9AAE-88D76C8B0BCF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3C644B-02E6-42B4-05D5-67A8E95620B5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5D2B50-2C9F-A51B-0E2E-7E9AA63E2D98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08976A-E7B7-036C-A2CA-99AFE75C8540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17A5324-E284-D670-6170-3B1440DE6068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A565E7-9671-D793-1ED3-684A87AD319B}"/>
              </a:ext>
            </a:extLst>
          </p:cNvPr>
          <p:cNvSpPr/>
          <p:nvPr/>
        </p:nvSpPr>
        <p:spPr>
          <a:xfrm>
            <a:off x="3178475" y="6491615"/>
            <a:ext cx="6625315" cy="56501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84C69A-4CC1-598A-80C4-2F1EA4EC9A55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E746E3-C5EB-AB94-215D-DAF6B540F369}"/>
              </a:ext>
            </a:extLst>
          </p:cNvPr>
          <p:cNvSpPr/>
          <p:nvPr/>
        </p:nvSpPr>
        <p:spPr>
          <a:xfrm>
            <a:off x="9803791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53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CBA3-A246-7C98-8787-5981251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Discussion – Final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AD23C-34E2-7439-FFB2-B6DD9B128E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22</a:t>
            </a:fld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1C752-B64D-9936-47B9-98FC71AE5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98500" y="2122069"/>
            <a:ext cx="1962790" cy="1962790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37ABE830-F187-9FE2-8246-2FC4B2FAE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42" y="4226566"/>
            <a:ext cx="1496923" cy="1496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E8629-A3A4-ECB2-38C7-7B21FC3342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668" y="2327178"/>
            <a:ext cx="1682664" cy="16392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CE98AC-597F-2EE2-DF20-706AED3B32B6}"/>
              </a:ext>
            </a:extLst>
          </p:cNvPr>
          <p:cNvCxnSpPr>
            <a:cxnSpLocks/>
          </p:cNvCxnSpPr>
          <p:nvPr/>
        </p:nvCxnSpPr>
        <p:spPr>
          <a:xfrm>
            <a:off x="1975072" y="4084859"/>
            <a:ext cx="596678" cy="734791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93E1349E-FE92-8D5A-92C1-5F05A36B53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7776" y="4198117"/>
            <a:ext cx="1955746" cy="1360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9E4C98-F76F-7184-4C07-AA91271ED13D}"/>
                  </a:ext>
                </a:extLst>
              </p:cNvPr>
              <p:cNvSpPr txBox="1"/>
              <p:nvPr/>
            </p:nvSpPr>
            <p:spPr>
              <a:xfrm>
                <a:off x="8358617" y="2666921"/>
                <a:ext cx="3355598" cy="10443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1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9E4C98-F76F-7184-4C07-AA91271ED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617" y="2666921"/>
                <a:ext cx="3355598" cy="1044325"/>
              </a:xfrm>
              <a:prstGeom prst="rect">
                <a:avLst/>
              </a:prstGeom>
              <a:blipFill>
                <a:blip r:embed="rId6"/>
                <a:stretch>
                  <a:fillRect l="-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A6A71E-E767-1D1E-689A-6436755FC959}"/>
              </a:ext>
            </a:extLst>
          </p:cNvPr>
          <p:cNvCxnSpPr>
            <a:cxnSpLocks/>
          </p:cNvCxnSpPr>
          <p:nvPr/>
        </p:nvCxnSpPr>
        <p:spPr>
          <a:xfrm flipV="1">
            <a:off x="4711259" y="4198117"/>
            <a:ext cx="576815" cy="680033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7BAFEF-6034-35EF-8FA4-045FEF6E0A92}"/>
              </a:ext>
            </a:extLst>
          </p:cNvPr>
          <p:cNvCxnSpPr>
            <a:cxnSpLocks/>
          </p:cNvCxnSpPr>
          <p:nvPr/>
        </p:nvCxnSpPr>
        <p:spPr>
          <a:xfrm>
            <a:off x="6638993" y="4198117"/>
            <a:ext cx="596678" cy="734791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789988-2A82-76E0-5B92-F991A9B750F5}"/>
              </a:ext>
            </a:extLst>
          </p:cNvPr>
          <p:cNvCxnSpPr>
            <a:cxnSpLocks/>
          </p:cNvCxnSpPr>
          <p:nvPr/>
        </p:nvCxnSpPr>
        <p:spPr>
          <a:xfrm flipV="1">
            <a:off x="9390967" y="4084859"/>
            <a:ext cx="600758" cy="793291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B35B077-468D-2D76-1D96-EDCE0223B49C}"/>
              </a:ext>
            </a:extLst>
          </p:cNvPr>
          <p:cNvSpPr txBox="1"/>
          <p:nvPr/>
        </p:nvSpPr>
        <p:spPr>
          <a:xfrm>
            <a:off x="698500" y="1455678"/>
            <a:ext cx="129298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Learning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28A7A-C7A7-35B3-5712-F8E497D1FB18}"/>
              </a:ext>
            </a:extLst>
          </p:cNvPr>
          <p:cNvSpPr txBox="1"/>
          <p:nvPr/>
        </p:nvSpPr>
        <p:spPr>
          <a:xfrm>
            <a:off x="1991481" y="1455677"/>
            <a:ext cx="195662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b="1" dirty="0">
                <a:solidFill>
                  <a:srgbClr val="FF0000"/>
                </a:solidFill>
              </a:rPr>
              <a:t>Interpretable</a:t>
            </a:r>
            <a:endParaRPr kumimoji="0" lang="it-IT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DFD844-6002-24F0-0F1B-64CA20B9B270}"/>
              </a:ext>
            </a:extLst>
          </p:cNvPr>
          <p:cNvSpPr txBox="1"/>
          <p:nvPr/>
        </p:nvSpPr>
        <p:spPr>
          <a:xfrm>
            <a:off x="3948105" y="1455678"/>
            <a:ext cx="228203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Reduced-order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830DF3-0774-A457-105E-12B2047340AD}"/>
              </a:ext>
            </a:extLst>
          </p:cNvPr>
          <p:cNvSpPr txBox="1"/>
          <p:nvPr/>
        </p:nvSpPr>
        <p:spPr>
          <a:xfrm>
            <a:off x="6230139" y="1455678"/>
            <a:ext cx="10861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Models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903023-7337-53C8-4170-F188888EF697}"/>
              </a:ext>
            </a:extLst>
          </p:cNvPr>
          <p:cNvSpPr txBox="1"/>
          <p:nvPr/>
        </p:nvSpPr>
        <p:spPr>
          <a:xfrm>
            <a:off x="7316333" y="1461155"/>
            <a:ext cx="45140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/>
              <a:t>for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BB14D8-BEA4-5DEA-C966-C44F0E55D4F0}"/>
              </a:ext>
            </a:extLst>
          </p:cNvPr>
          <p:cNvSpPr txBox="1"/>
          <p:nvPr/>
        </p:nvSpPr>
        <p:spPr>
          <a:xfrm>
            <a:off x="7767738" y="1461154"/>
            <a:ext cx="326948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b="1" dirty="0">
                <a:solidFill>
                  <a:srgbClr val="0070C0"/>
                </a:solidFill>
              </a:rPr>
              <a:t>Jumping Quadrupeds</a:t>
            </a:r>
            <a:endParaRPr kumimoji="0" lang="it-IT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8649D7-FA84-18B0-E013-CB3EA7866606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318-47C4-F972-7AAC-4298436CB4C5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07DE3C-4B19-7A7C-8B9E-2E7AB4C8CDB0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C6AB2F-299B-673C-2EEB-3DE7166ABF65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CD0587-2B25-C1C7-E952-5C580061B730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2C25A7A-2316-CBAD-183B-4F6B344F85A1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FC03DCE-D64F-3023-D73A-EBDEAB1EBC09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CE827DD-310B-F144-B4D5-83301261D57C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108973B-6D47-D376-FE20-1D89A4285D3C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768678-4110-A6A8-DAC3-E3DC6DDB0DDE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B47D465-3728-5A77-C276-09A23458FDAE}"/>
              </a:ext>
            </a:extLst>
          </p:cNvPr>
          <p:cNvSpPr/>
          <p:nvPr/>
        </p:nvSpPr>
        <p:spPr>
          <a:xfrm>
            <a:off x="517830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47382B-C03B-A0AA-FDDA-34985C7A91A0}"/>
              </a:ext>
            </a:extLst>
          </p:cNvPr>
          <p:cNvSpPr/>
          <p:nvPr/>
        </p:nvSpPr>
        <p:spPr>
          <a:xfrm>
            <a:off x="3178475" y="6491615"/>
            <a:ext cx="6625315" cy="56501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03D4B3E-846B-894D-89FD-97EC9E61DA3A}"/>
              </a:ext>
            </a:extLst>
          </p:cNvPr>
          <p:cNvSpPr/>
          <p:nvPr/>
        </p:nvSpPr>
        <p:spPr>
          <a:xfrm>
            <a:off x="7332583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2D8FBC8-AD84-FDBA-BC7D-EE0A3825501C}"/>
              </a:ext>
            </a:extLst>
          </p:cNvPr>
          <p:cNvSpPr/>
          <p:nvPr/>
        </p:nvSpPr>
        <p:spPr>
          <a:xfrm>
            <a:off x="9803791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564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468EA45E-E2B9-1106-8385-F88B765E46FE}"/>
              </a:ext>
            </a:extLst>
          </p:cNvPr>
          <p:cNvSpPr txBox="1">
            <a:spLocks/>
          </p:cNvSpPr>
          <p:nvPr/>
        </p:nvSpPr>
        <p:spPr>
          <a:xfrm>
            <a:off x="2153413" y="4812122"/>
            <a:ext cx="9358256" cy="68879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pPr algn="r"/>
            <a:r>
              <a:rPr lang="nl-NL" sz="4400" dirty="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8" name="Ondertitel 33">
            <a:extLst>
              <a:ext uri="{FF2B5EF4-FFF2-40B4-BE49-F238E27FC236}">
                <a16:creationId xmlns:a16="http://schemas.microsoft.com/office/drawing/2014/main" id="{432F8BC5-A14D-7423-CD93-040661D5B216}"/>
              </a:ext>
            </a:extLst>
          </p:cNvPr>
          <p:cNvSpPr txBox="1">
            <a:spLocks/>
          </p:cNvSpPr>
          <p:nvPr/>
        </p:nvSpPr>
        <p:spPr>
          <a:xfrm>
            <a:off x="6096000" y="5959362"/>
            <a:ext cx="5415669" cy="24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NL" sz="3000" dirty="0"/>
              <a:t>Gioele Buriani</a:t>
            </a:r>
          </a:p>
        </p:txBody>
      </p:sp>
    </p:spTree>
    <p:extLst>
      <p:ext uri="{BB962C8B-B14F-4D97-AF65-F5344CB8AC3E}">
        <p14:creationId xmlns:p14="http://schemas.microsoft.com/office/powerpoint/2010/main" val="35547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41CA-62C1-6C72-32B5-27E159BD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3ED90-B858-C7E4-64C9-5D6F6286B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1591900"/>
            <a:ext cx="10773500" cy="4209460"/>
          </a:xfrm>
        </p:spPr>
        <p:txBody>
          <a:bodyPr numCol="2">
            <a:normAutofit/>
          </a:bodyPr>
          <a:lstStyle/>
          <a:p>
            <a:r>
              <a:rPr lang="it-IT" dirty="0"/>
              <a:t>Related works:</a:t>
            </a:r>
          </a:p>
          <a:p>
            <a:pPr lvl="1"/>
            <a:r>
              <a:rPr lang="it-IT" dirty="0">
                <a:hlinkClick r:id="rId2" action="ppaction://hlinksldjump"/>
              </a:rPr>
              <a:t>Parameter identification</a:t>
            </a:r>
            <a:endParaRPr lang="it-IT" dirty="0"/>
          </a:p>
          <a:p>
            <a:pPr lvl="1"/>
            <a:r>
              <a:rPr lang="it-IT" dirty="0">
                <a:hlinkClick r:id="rId3" action="ppaction://hlinksldjump"/>
              </a:rPr>
              <a:t>Gaussian Processes</a:t>
            </a:r>
            <a:r>
              <a:rPr lang="it-IT" dirty="0"/>
              <a:t> </a:t>
            </a:r>
          </a:p>
          <a:p>
            <a:r>
              <a:rPr lang="it-IT" dirty="0"/>
              <a:t>Methodology:</a:t>
            </a:r>
          </a:p>
          <a:p>
            <a:pPr lvl="1"/>
            <a:r>
              <a:rPr lang="it-IT" dirty="0">
                <a:hlinkClick r:id="rId4" action="ppaction://hlinksldjump"/>
              </a:rPr>
              <a:t>Dynamic system interpretation</a:t>
            </a:r>
            <a:endParaRPr lang="it-IT" dirty="0"/>
          </a:p>
          <a:p>
            <a:pPr lvl="1"/>
            <a:r>
              <a:rPr lang="it-IT" dirty="0">
                <a:hlinkClick r:id="rId5" action="ppaction://hlinksldjump"/>
              </a:rPr>
              <a:t>Algorithm contributions</a:t>
            </a:r>
            <a:endParaRPr lang="it-IT" dirty="0"/>
          </a:p>
          <a:p>
            <a:pPr lvl="1"/>
            <a:r>
              <a:rPr lang="it-IT" dirty="0">
                <a:hlinkClick r:id="rId6" action="ppaction://hlinksldjump"/>
              </a:rPr>
              <a:t>Learning algorithm</a:t>
            </a:r>
            <a:endParaRPr lang="it-IT" dirty="0"/>
          </a:p>
          <a:p>
            <a:pPr lvl="1"/>
            <a:r>
              <a:rPr lang="it-IT" dirty="0">
                <a:hlinkClick r:id="rId7" action="ppaction://hlinksldjump"/>
              </a:rPr>
              <a:t>SINDy library composition</a:t>
            </a:r>
            <a:endParaRPr lang="it-IT" dirty="0"/>
          </a:p>
          <a:p>
            <a:pPr lvl="1"/>
            <a:r>
              <a:rPr lang="it-IT" dirty="0">
                <a:hlinkClick r:id="rId8" action="ppaction://hlinksldjump"/>
              </a:rPr>
              <a:t>Transfer learning</a:t>
            </a:r>
            <a:endParaRPr lang="it-IT" dirty="0"/>
          </a:p>
          <a:p>
            <a:pPr lvl="1"/>
            <a:r>
              <a:rPr lang="it-IT" dirty="0">
                <a:hlinkClick r:id="rId9" action="ppaction://hlinksldjump"/>
              </a:rPr>
              <a:t>Testing method</a:t>
            </a:r>
            <a:endParaRPr lang="it-IT" dirty="0"/>
          </a:p>
          <a:p>
            <a:endParaRPr lang="it-IT" dirty="0"/>
          </a:p>
          <a:p>
            <a:r>
              <a:rPr lang="it-IT" dirty="0"/>
              <a:t>Results:</a:t>
            </a:r>
          </a:p>
          <a:p>
            <a:pPr lvl="1"/>
            <a:r>
              <a:rPr lang="it-IT" dirty="0">
                <a:hlinkClick r:id="rId10" action="ppaction://hlinksldjump"/>
              </a:rPr>
              <a:t>Latent dimensionality analysis</a:t>
            </a:r>
            <a:endParaRPr lang="it-IT" dirty="0"/>
          </a:p>
          <a:p>
            <a:pPr lvl="1"/>
            <a:r>
              <a:rPr lang="it-IT" dirty="0">
                <a:hlinkClick r:id="rId11" action="ppaction://hlinksldjump"/>
              </a:rPr>
              <a:t>Noisy data</a:t>
            </a:r>
            <a:endParaRPr lang="it-IT" dirty="0"/>
          </a:p>
          <a:p>
            <a:pPr lvl="1"/>
            <a:r>
              <a:rPr lang="it-IT" dirty="0">
                <a:hlinkClick r:id="rId12" action="ppaction://hlinksldjump"/>
              </a:rPr>
              <a:t>4D noisy model</a:t>
            </a:r>
            <a:endParaRPr lang="it-IT" dirty="0"/>
          </a:p>
          <a:p>
            <a:r>
              <a:rPr lang="it-IT" dirty="0"/>
              <a:t>Future works:</a:t>
            </a:r>
          </a:p>
          <a:p>
            <a:pPr lvl="1"/>
            <a:r>
              <a:rPr lang="it-IT" dirty="0">
                <a:hlinkClick r:id="rId13" action="ppaction://hlinksldjump"/>
              </a:rPr>
              <a:t>Future works</a:t>
            </a:r>
            <a:endParaRPr lang="it-IT" dirty="0"/>
          </a:p>
          <a:p>
            <a:r>
              <a:rPr lang="it-IT" dirty="0"/>
              <a:t>Thesis report:</a:t>
            </a:r>
          </a:p>
          <a:p>
            <a:pPr lvl="1"/>
            <a:r>
              <a:rPr lang="it-IT" dirty="0">
                <a:hlinkClick r:id="rId14" action="ppaction://hlinksldjump"/>
              </a:rPr>
              <a:t>Introduction, Related Works, Preliminary</a:t>
            </a:r>
            <a:r>
              <a:rPr lang="it-IT" dirty="0"/>
              <a:t> </a:t>
            </a:r>
          </a:p>
          <a:p>
            <a:pPr lvl="1"/>
            <a:r>
              <a:rPr lang="it-IT" dirty="0">
                <a:hlinkClick r:id="rId15" action="ppaction://hlinksldjump"/>
              </a:rPr>
              <a:t>Methodology</a:t>
            </a:r>
            <a:endParaRPr lang="it-IT" dirty="0"/>
          </a:p>
          <a:p>
            <a:pPr lvl="1"/>
            <a:r>
              <a:rPr lang="it-IT" dirty="0">
                <a:hlinkClick r:id="rId16" action="ppaction://hlinksldjump"/>
              </a:rPr>
              <a:t>Experimental Validation</a:t>
            </a:r>
            <a:endParaRPr lang="it-IT" dirty="0"/>
          </a:p>
          <a:p>
            <a:pPr lvl="1"/>
            <a:r>
              <a:rPr lang="it-IT" dirty="0">
                <a:hlinkClick r:id="rId17" action="ppaction://hlinksldjump"/>
              </a:rPr>
              <a:t>Discussion and conclusion, Future Works, Acknowledgments, References, Appendix 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F9BC0-76BB-2500-B566-E713A78EAE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1497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Related works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4DC05B-9BD4-D1D7-E3FA-1ECB495B4B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25</a:t>
            </a:fld>
            <a:endParaRPr lang="it-I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567998-965C-D384-44CD-D65922A4C08D}"/>
              </a:ext>
            </a:extLst>
          </p:cNvPr>
          <p:cNvSpPr txBox="1"/>
          <p:nvPr/>
        </p:nvSpPr>
        <p:spPr>
          <a:xfrm>
            <a:off x="698499" y="1406013"/>
            <a:ext cx="970554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Go Fetch! - Dynamic Grasps using Boston Dynamics Spot with External Robotic Arm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S. Zimmermann, R. Poranne, S. Coros - 2021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043CAA-282D-5A85-CCF6-BD93AE614E26}"/>
              </a:ext>
            </a:extLst>
          </p:cNvPr>
          <p:cNvSpPr txBox="1"/>
          <p:nvPr/>
        </p:nvSpPr>
        <p:spPr>
          <a:xfrm>
            <a:off x="698499" y="2350952"/>
            <a:ext cx="5231558" cy="27392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rgbClr val="00A6D6"/>
                </a:solidFill>
              </a:rPr>
              <a:t>Method:</a:t>
            </a:r>
            <a:b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lang="it-IT" sz="2000" dirty="0"/>
              <a:t>Parameter identification</a:t>
            </a:r>
            <a:endParaRPr kumimoji="0" lang="it-IT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rgbClr val="00A6D6"/>
                </a:solidFill>
              </a:rPr>
              <a:t>Advantages:</a:t>
            </a:r>
            <a:br>
              <a:rPr lang="it-IT" dirty="0"/>
            </a:br>
            <a:r>
              <a:rPr lang="it-IT" sz="2000" dirty="0"/>
              <a:t>- Simple to implement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rgbClr val="00A6D6"/>
                </a:solidFill>
              </a:rPr>
              <a:t>Disadvantages:</a:t>
            </a:r>
            <a:br>
              <a:rPr lang="it-IT" sz="2000" dirty="0"/>
            </a:br>
            <a:r>
              <a:rPr lang="it-IT" sz="2000" dirty="0"/>
              <a:t>- Pre-defined general dynamics</a:t>
            </a:r>
            <a:br>
              <a:rPr lang="it-IT" sz="2000" dirty="0"/>
            </a:br>
            <a:r>
              <a:rPr lang="it-IT" sz="2000" dirty="0"/>
              <a:t>- Lacks accuracy for more complex scenarios</a:t>
            </a:r>
          </a:p>
        </p:txBody>
      </p:sp>
      <p:pic>
        <p:nvPicPr>
          <p:cNvPr id="42" name="Picture 41" descr="A transparent robot with red dots&#10;&#10;Description automatically generated">
            <a:extLst>
              <a:ext uri="{FF2B5EF4-FFF2-40B4-BE49-F238E27FC236}">
                <a16:creationId xmlns:a16="http://schemas.microsoft.com/office/drawing/2014/main" id="{F29C7D98-C442-31D7-2625-F05F3289F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11" y="1993466"/>
            <a:ext cx="503725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Related works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4DC05B-9BD4-D1D7-E3FA-1ECB495B4B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26</a:t>
            </a:fld>
            <a:endParaRPr lang="it-I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567998-965C-D384-44CD-D65922A4C08D}"/>
              </a:ext>
            </a:extLst>
          </p:cNvPr>
          <p:cNvSpPr txBox="1"/>
          <p:nvPr/>
        </p:nvSpPr>
        <p:spPr>
          <a:xfrm>
            <a:off x="698499" y="1406013"/>
            <a:ext cx="1051024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sz="2000" dirty="0"/>
              <a:t>Using Parameterized Black-Box Priors to Scale Up Model-Based Policy Search for Robotics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lang="it-IT" sz="1600" dirty="0"/>
              <a:t>Konstantinos Chatzilygeroudis, Jean-Baptiste Mouret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- 2018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043CAA-282D-5A85-CCF6-BD93AE614E26}"/>
              </a:ext>
            </a:extLst>
          </p:cNvPr>
          <p:cNvSpPr txBox="1"/>
          <p:nvPr/>
        </p:nvSpPr>
        <p:spPr>
          <a:xfrm>
            <a:off x="698499" y="2350952"/>
            <a:ext cx="4736231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rgbClr val="00A6D6"/>
                </a:solidFill>
              </a:rPr>
              <a:t>Method:</a:t>
            </a:r>
            <a:b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lang="it-IT" sz="2000" dirty="0"/>
              <a:t>Gaussian Processes</a:t>
            </a:r>
            <a:endParaRPr kumimoji="0" lang="it-IT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rgbClr val="00A6D6"/>
                </a:solidFill>
              </a:rPr>
              <a:t>Advantages:</a:t>
            </a:r>
            <a:br>
              <a:rPr lang="it-IT" dirty="0"/>
            </a:br>
            <a:r>
              <a:rPr lang="it-IT" sz="2000" dirty="0"/>
              <a:t>- Fast learning</a:t>
            </a:r>
            <a:br>
              <a:rPr lang="it-IT" sz="2000" dirty="0"/>
            </a:br>
            <a:r>
              <a:rPr lang="it-IT" sz="2000" dirty="0"/>
              <a:t>- Model contains uncertainties estimation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rgbClr val="00A6D6"/>
                </a:solidFill>
              </a:rPr>
              <a:t>Disadvantages:</a:t>
            </a:r>
            <a:br>
              <a:rPr lang="it-IT" sz="2000" dirty="0"/>
            </a:br>
            <a:r>
              <a:rPr lang="it-IT" sz="2000" dirty="0"/>
              <a:t>- Does not scale well with dimensionality</a:t>
            </a:r>
            <a:br>
              <a:rPr lang="it-IT" sz="2000" dirty="0"/>
            </a:br>
            <a:r>
              <a:rPr lang="it-IT" sz="2000" dirty="0"/>
              <a:t>- Lacks interpretability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29C7D98-C442-31D7-2625-F05F3289F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258" y="2284536"/>
            <a:ext cx="4560522" cy="32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3978-6147-023A-5F06-EB3AC857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Methodology – Dynamic system interpretation</a:t>
            </a:r>
          </a:p>
        </p:txBody>
      </p:sp>
      <p:pic>
        <p:nvPicPr>
          <p:cNvPr id="21" name="Picture 20" descr="A diagram of a body contact forces&#10;&#10;Description automatically generated">
            <a:extLst>
              <a:ext uri="{FF2B5EF4-FFF2-40B4-BE49-F238E27FC236}">
                <a16:creationId xmlns:a16="http://schemas.microsoft.com/office/drawing/2014/main" id="{2B625A2E-D810-DEA1-6A66-3552EBE8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27658"/>
            <a:ext cx="3823214" cy="2350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93BE0-45E8-207A-115E-10D83E4689F1}"/>
                  </a:ext>
                </a:extLst>
              </p:cNvPr>
              <p:cNvSpPr txBox="1"/>
              <p:nvPr/>
            </p:nvSpPr>
            <p:spPr>
              <a:xfrm>
                <a:off x="698499" y="3796986"/>
                <a:ext cx="4388708" cy="19439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/>
                <a: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rgbClr val="00A6D6"/>
                    </a:solidFill>
                    <a:effectLst/>
                    <a:uFillTx/>
                    <a:sym typeface="Arial"/>
                  </a:rPr>
                  <a:t>State:</a:t>
                </a:r>
                <a:b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2400" dirty="0"/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rgbClr val="00A6D6"/>
                    </a:solidFill>
                    <a:effectLst/>
                    <a:uFillTx/>
                    <a:sym typeface="Arial"/>
                  </a:rPr>
                  <a:t>Dynamics equation:</a:t>
                </a:r>
                <a:br>
                  <a:rPr lang="it-IT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4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it-I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93BE0-45E8-207A-115E-10D83E468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9" y="3796986"/>
                <a:ext cx="4388708" cy="1943928"/>
              </a:xfrm>
              <a:prstGeom prst="rect">
                <a:avLst/>
              </a:prstGeom>
              <a:blipFill>
                <a:blip r:embed="rId4"/>
                <a:stretch>
                  <a:fillRect l="-3194" t="-2194" r="-139" b="-25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2B87F17-B823-6BF3-8564-F04B95113773}"/>
              </a:ext>
            </a:extLst>
          </p:cNvPr>
          <p:cNvSpPr txBox="1"/>
          <p:nvPr/>
        </p:nvSpPr>
        <p:spPr>
          <a:xfrm>
            <a:off x="8355444" y="1367323"/>
            <a:ext cx="214738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Approximation: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E6FFBA-E5BB-09C6-14AE-6C67A20220D5}"/>
                  </a:ext>
                </a:extLst>
              </p:cNvPr>
              <p:cNvSpPr txBox="1"/>
              <p:nvPr/>
            </p:nvSpPr>
            <p:spPr>
              <a:xfrm>
                <a:off x="7998293" y="2153860"/>
                <a:ext cx="2491067" cy="15949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𝐹</m:t>
                      </m:r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it-IT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it-IT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𝑘</m:t>
                                  </m:r>
                                  <m:r>
                                    <a:rPr kumimoji="0" lang="it-IT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it-IT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4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kumimoji="0" lang="it-IT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0" lang="it-IT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it-IT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0" lang="it-IT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it-IT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kumimoji="0" lang="it-IT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E6FFBA-E5BB-09C6-14AE-6C67A202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293" y="2153860"/>
                <a:ext cx="2491067" cy="159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656896CC-94A7-D157-6819-7F6BB42CFF57}"/>
              </a:ext>
            </a:extLst>
          </p:cNvPr>
          <p:cNvSpPr/>
          <p:nvPr/>
        </p:nvSpPr>
        <p:spPr>
          <a:xfrm>
            <a:off x="4029463" y="5148664"/>
            <a:ext cx="1071364" cy="752789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9D6400-E165-2A39-91E7-2DCBDB964017}"/>
              </a:ext>
            </a:extLst>
          </p:cNvPr>
          <p:cNvSpPr/>
          <p:nvPr/>
        </p:nvSpPr>
        <p:spPr>
          <a:xfrm>
            <a:off x="7885471" y="1795482"/>
            <a:ext cx="3087329" cy="2343899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A149A8-9D80-AF1A-F569-233F7E337DD4}"/>
              </a:ext>
            </a:extLst>
          </p:cNvPr>
          <p:cNvCxnSpPr>
            <a:stCxn id="26" idx="7"/>
            <a:endCxn id="27" idx="3"/>
          </p:cNvCxnSpPr>
          <p:nvPr/>
        </p:nvCxnSpPr>
        <p:spPr>
          <a:xfrm flipV="1">
            <a:off x="4943929" y="3796125"/>
            <a:ext cx="3393671" cy="1462782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D56679-29A7-59BE-6237-46953134D638}"/>
                  </a:ext>
                </a:extLst>
              </p:cNvPr>
              <p:cNvSpPr txBox="1"/>
              <p:nvPr/>
            </p:nvSpPr>
            <p:spPr>
              <a:xfrm>
                <a:off x="7927921" y="4296487"/>
                <a:ext cx="3002425" cy="959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it-IT" sz="24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it-IT" sz="24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it-IT" sz="24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it-IT" sz="24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D56679-29A7-59BE-6237-46953134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921" y="4296487"/>
                <a:ext cx="3002425" cy="959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2E4409-FE03-9E73-DCB7-9D988108F382}"/>
                  </a:ext>
                </a:extLst>
              </p:cNvPr>
              <p:cNvSpPr txBox="1"/>
              <p:nvPr/>
            </p:nvSpPr>
            <p:spPr>
              <a:xfrm>
                <a:off x="7998293" y="5407184"/>
                <a:ext cx="3052692" cy="5507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𝑞</m:t>
                      </m:r>
                      <m:r>
                        <a:rPr kumimoji="0" lang="it-IT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∈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eqArr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</m:oMath>
                  </m:oMathPara>
                </a14:m>
                <a:endParaRPr kumimoji="0" lang="it-IT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2E4409-FE03-9E73-DCB7-9D988108F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293" y="5407184"/>
                <a:ext cx="3052692" cy="5507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473A7-4557-D05E-F58E-F0783EC6D5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41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4" grpId="0"/>
      <p:bldP spid="25" grpId="0"/>
      <p:bldP spid="26" grpId="0" animBg="1"/>
      <p:bldP spid="27" grpId="0" animBg="1"/>
      <p:bldP spid="32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4F2D7-6B73-6044-5115-410BBAC85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76C7-F497-FA07-E81B-B41DC537A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Methodology – Algorithm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E489A-788F-CDAD-1E4F-CCB79BEBC6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28</a:t>
            </a:fld>
            <a:endParaRPr lang="it-IT"/>
          </a:p>
        </p:txBody>
      </p:sp>
      <p:pic>
        <p:nvPicPr>
          <p:cNvPr id="130" name="Picture 129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32E8EBA8-7B70-0A69-5000-11E04A49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63" y="1239743"/>
            <a:ext cx="2324301" cy="883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5F83E4-DAC0-0FB7-16D6-8EEE3FC7004B}"/>
              </a:ext>
            </a:extLst>
          </p:cNvPr>
          <p:cNvSpPr txBox="1"/>
          <p:nvPr/>
        </p:nvSpPr>
        <p:spPr>
          <a:xfrm>
            <a:off x="772160" y="1727200"/>
            <a:ext cx="855298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Data-driven discovery of coordinates and governing equations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K Champion, B Lusch, JN Kutz, SL Brunton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3173-CCE0-60A8-1EF2-CE2676E71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740" y="3011881"/>
            <a:ext cx="3337112" cy="1685076"/>
          </a:xfrm>
          <a:prstGeom prst="rect">
            <a:avLst/>
          </a:prstGeom>
        </p:spPr>
      </p:pic>
      <p:pic>
        <p:nvPicPr>
          <p:cNvPr id="6" name="Picture 5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10520594-574C-B1A2-3C68-37149C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5376" y="2742524"/>
            <a:ext cx="2893888" cy="2012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5B096B-A502-6086-FE4D-DF42B0BD5824}"/>
                  </a:ext>
                </a:extLst>
              </p:cNvPr>
              <p:cNvSpPr txBox="1"/>
              <p:nvPr/>
            </p:nvSpPr>
            <p:spPr>
              <a:xfrm>
                <a:off x="7920127" y="4705828"/>
                <a:ext cx="3653779" cy="4022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pred</m:t>
                          </m:r>
                        </m:sub>
                      </m:sSub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Θ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lat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</m:oMath>
                  </m:oMathPara>
                </a14:m>
                <a:endParaRPr kumimoji="0" lang="it-IT" sz="2400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5B096B-A502-6086-FE4D-DF42B0BD5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127" y="4705828"/>
                <a:ext cx="3653779" cy="402226"/>
              </a:xfrm>
              <a:prstGeom prst="rect">
                <a:avLst/>
              </a:prstGeom>
              <a:blipFill>
                <a:blip r:embed="rId5"/>
                <a:stretch>
                  <a:fillRect t="-3030" b="-257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1383FE4-40DA-EDE0-298A-7B3EC0901B9A}"/>
              </a:ext>
            </a:extLst>
          </p:cNvPr>
          <p:cNvSpPr txBox="1"/>
          <p:nvPr/>
        </p:nvSpPr>
        <p:spPr>
          <a:xfrm>
            <a:off x="863600" y="2743200"/>
            <a:ext cx="3173303" cy="180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Main contributions: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Linear autoencoder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400" dirty="0"/>
              <a:t>Second-order model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Latent input</a:t>
            </a:r>
          </a:p>
        </p:txBody>
      </p:sp>
    </p:spTree>
    <p:extLst>
      <p:ext uri="{BB962C8B-B14F-4D97-AF65-F5344CB8AC3E}">
        <p14:creationId xmlns:p14="http://schemas.microsoft.com/office/powerpoint/2010/main" val="221230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3978-6147-023A-5F06-EB3AC857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Methodology – Learning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1CA5-5226-226D-B60A-2BBF88FB62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29</a:t>
            </a:fld>
            <a:endParaRPr lang="it-IT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4BEC17C-FC89-ADFC-C8A3-86F30A27F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146" y="2507928"/>
            <a:ext cx="2898086" cy="1463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6136193-7759-D5A0-77AB-10D13B5FC824}"/>
                  </a:ext>
                </a:extLst>
              </p:cNvPr>
              <p:cNvSpPr txBox="1"/>
              <p:nvPr/>
            </p:nvSpPr>
            <p:spPr>
              <a:xfrm>
                <a:off x="5241615" y="1433489"/>
                <a:ext cx="350094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𝑞</m:t>
                      </m:r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6136193-7759-D5A0-77AB-10D13B5F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615" y="1433489"/>
                <a:ext cx="350094" cy="461663"/>
              </a:xfrm>
              <a:prstGeom prst="rect">
                <a:avLst/>
              </a:prstGeom>
              <a:blipFill>
                <a:blip r:embed="rId3"/>
                <a:stretch>
                  <a:fillRect l="-7018" r="-3509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B28BE7-7B99-ACC8-E86C-4A5957C30640}"/>
                  </a:ext>
                </a:extLst>
              </p:cNvPr>
              <p:cNvSpPr txBox="1"/>
              <p:nvPr/>
            </p:nvSpPr>
            <p:spPr>
              <a:xfrm>
                <a:off x="5915608" y="1197521"/>
                <a:ext cx="351697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24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it-IT" sz="24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Arial"/>
                  <a:sym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B28BE7-7B99-ACC8-E86C-4A5957C30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608" y="1197521"/>
                <a:ext cx="351697" cy="830995"/>
              </a:xfrm>
              <a:prstGeom prst="rect">
                <a:avLst/>
              </a:prstGeom>
              <a:blipFill>
                <a:blip r:embed="rId4"/>
                <a:stretch>
                  <a:fillRect l="-5172" r="-58621" b="-656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ABDDA74-6B25-6A99-6919-7C296161E8E5}"/>
                  </a:ext>
                </a:extLst>
              </p:cNvPr>
              <p:cNvSpPr txBox="1"/>
              <p:nvPr/>
            </p:nvSpPr>
            <p:spPr>
              <a:xfrm>
                <a:off x="5054801" y="4516585"/>
                <a:ext cx="727248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𝑧</m:t>
                      </m:r>
                    </m:oMath>
                  </m:oMathPara>
                </a14:m>
                <a:endParaRPr kumimoji="0" lang="it-IT" sz="2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dec</m:t>
                          </m:r>
                        </m:sub>
                      </m:sSub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ABDDA74-6B25-6A99-6919-7C296161E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801" y="4516585"/>
                <a:ext cx="727248" cy="830995"/>
              </a:xfrm>
              <a:prstGeom prst="rect">
                <a:avLst/>
              </a:prstGeom>
              <a:blipFill>
                <a:blip r:embed="rId5"/>
                <a:stretch>
                  <a:fillRect l="-1681" b="-66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5ED4E10-EBB0-493B-3079-531686DF18E0}"/>
                  </a:ext>
                </a:extLst>
              </p:cNvPr>
              <p:cNvSpPr txBox="1"/>
              <p:nvPr/>
            </p:nvSpPr>
            <p:spPr>
              <a:xfrm>
                <a:off x="9534804" y="2923516"/>
                <a:ext cx="825352" cy="494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pred</m:t>
                          </m:r>
                        </m:sub>
                      </m:sSub>
                    </m:oMath>
                  </m:oMathPara>
                </a14:m>
                <a:endParaRPr kumimoji="0" lang="it-IT" sz="2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5ED4E10-EBB0-493B-3079-531686DF1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04" y="2923516"/>
                <a:ext cx="825352" cy="494557"/>
              </a:xfrm>
              <a:prstGeom prst="rect">
                <a:avLst/>
              </a:prstGeom>
              <a:blipFill>
                <a:blip r:embed="rId7"/>
                <a:stretch>
                  <a:fillRect r="-735" b="-123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BB9EF4-111F-2BC2-E0D5-9A8EC7EB6094}"/>
                  </a:ext>
                </a:extLst>
              </p:cNvPr>
              <p:cNvSpPr txBox="1"/>
              <p:nvPr/>
            </p:nvSpPr>
            <p:spPr>
              <a:xfrm>
                <a:off x="2648858" y="2953017"/>
                <a:ext cx="844268" cy="494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sz="2400">
                              <a:latin typeface="Cambria Math" panose="02040503050406030204" pitchFamily="18" charset="0"/>
                            </a:rPr>
                            <m:t>pred</m:t>
                          </m:r>
                        </m:sub>
                      </m:sSub>
                    </m:oMath>
                  </m:oMathPara>
                </a14:m>
                <a:endParaRPr kumimoji="0" lang="it-IT" sz="2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BB9EF4-111F-2BC2-E0D5-9A8EC7EB6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58" y="2953017"/>
                <a:ext cx="844268" cy="494557"/>
              </a:xfrm>
              <a:prstGeom prst="rect">
                <a:avLst/>
              </a:prstGeom>
              <a:blipFill>
                <a:blip r:embed="rId8"/>
                <a:stretch>
                  <a:fillRect l="-3623" r="-1449" b="-109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4AC22A08-2BB7-55FB-FB18-20378F0951AE}"/>
              </a:ext>
            </a:extLst>
          </p:cNvPr>
          <p:cNvSpPr txBox="1"/>
          <p:nvPr/>
        </p:nvSpPr>
        <p:spPr>
          <a:xfrm>
            <a:off x="792879" y="3915132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Losses:</a:t>
            </a:r>
            <a:endParaRPr lang="it-IT" sz="2000" b="1" dirty="0">
              <a:solidFill>
                <a:srgbClr val="FFFF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9D4298-76EA-6A5E-70DD-188F5E81826F}"/>
              </a:ext>
            </a:extLst>
          </p:cNvPr>
          <p:cNvSpPr txBox="1"/>
          <p:nvPr/>
        </p:nvSpPr>
        <p:spPr>
          <a:xfrm>
            <a:off x="792879" y="426341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</a:rPr>
              <a:t>- Autoencoder loss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50400B-4C60-886A-0C3D-DF86CE88BF0C}"/>
              </a:ext>
            </a:extLst>
          </p:cNvPr>
          <p:cNvSpPr txBox="1"/>
          <p:nvPr/>
        </p:nvSpPr>
        <p:spPr>
          <a:xfrm>
            <a:off x="792879" y="4604962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B050"/>
                </a:solidFill>
              </a:rPr>
              <a:t>- Sindy loss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6D0201-E8D9-8FD3-D73F-7CDF2DD83446}"/>
              </a:ext>
            </a:extLst>
          </p:cNvPr>
          <p:cNvSpPr txBox="1"/>
          <p:nvPr/>
        </p:nvSpPr>
        <p:spPr>
          <a:xfrm>
            <a:off x="792879" y="495644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70C0"/>
                </a:solidFill>
              </a:rPr>
              <a:t>- Sindy decoded loss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1A8339-E6A9-4F41-9338-F155ECBE5838}"/>
              </a:ext>
            </a:extLst>
          </p:cNvPr>
          <p:cNvSpPr txBox="1"/>
          <p:nvPr/>
        </p:nvSpPr>
        <p:spPr>
          <a:xfrm>
            <a:off x="792879" y="530611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FF00"/>
                </a:solidFill>
              </a:rPr>
              <a:t>- Regularization loss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DEA686E-1BDE-91C8-39A8-D4D68739555A}"/>
              </a:ext>
            </a:extLst>
          </p:cNvPr>
          <p:cNvCxnSpPr>
            <a:cxnSpLocks/>
          </p:cNvCxnSpPr>
          <p:nvPr/>
        </p:nvCxnSpPr>
        <p:spPr>
          <a:xfrm>
            <a:off x="7374194" y="4943854"/>
            <a:ext cx="1364797" cy="0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EE8AFF-CAD0-526B-7FFC-849FA444A443}"/>
              </a:ext>
            </a:extLst>
          </p:cNvPr>
          <p:cNvCxnSpPr>
            <a:cxnSpLocks/>
          </p:cNvCxnSpPr>
          <p:nvPr/>
        </p:nvCxnSpPr>
        <p:spPr>
          <a:xfrm>
            <a:off x="9947917" y="3519947"/>
            <a:ext cx="0" cy="449036"/>
          </a:xfrm>
          <a:prstGeom prst="straightConnector1">
            <a:avLst/>
          </a:prstGeom>
          <a:ln w="63500">
            <a:solidFill>
              <a:srgbClr val="00A6D6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E0C9FA3-7E04-3FC0-0342-1B311592BE5C}"/>
              </a:ext>
            </a:extLst>
          </p:cNvPr>
          <p:cNvCxnSpPr>
            <a:cxnSpLocks/>
          </p:cNvCxnSpPr>
          <p:nvPr/>
        </p:nvCxnSpPr>
        <p:spPr>
          <a:xfrm>
            <a:off x="7758596" y="3231263"/>
            <a:ext cx="1575247" cy="0"/>
          </a:xfrm>
          <a:prstGeom prst="straightConnector1">
            <a:avLst/>
          </a:prstGeom>
          <a:ln w="63500">
            <a:solidFill>
              <a:srgbClr val="00A6D6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F430D-5709-93D0-9D1D-C4A6050AD244}"/>
              </a:ext>
            </a:extLst>
          </p:cNvPr>
          <p:cNvCxnSpPr>
            <a:cxnSpLocks/>
          </p:cNvCxnSpPr>
          <p:nvPr/>
        </p:nvCxnSpPr>
        <p:spPr>
          <a:xfrm>
            <a:off x="3628103" y="3255162"/>
            <a:ext cx="703540" cy="0"/>
          </a:xfrm>
          <a:prstGeom prst="straightConnector1">
            <a:avLst/>
          </a:prstGeom>
          <a:ln w="63500">
            <a:solidFill>
              <a:srgbClr val="00A6D6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44ABC84-6086-6596-71B7-DA7A70DF6CBF}"/>
              </a:ext>
            </a:extLst>
          </p:cNvPr>
          <p:cNvSpPr/>
          <p:nvPr/>
        </p:nvSpPr>
        <p:spPr>
          <a:xfrm>
            <a:off x="5241615" y="1480904"/>
            <a:ext cx="350094" cy="3847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F3E5B16-4DF7-3D46-25B2-F6C18166E55A}"/>
              </a:ext>
            </a:extLst>
          </p:cNvPr>
          <p:cNvSpPr/>
          <p:nvPr/>
        </p:nvSpPr>
        <p:spPr>
          <a:xfrm>
            <a:off x="5054802" y="4968207"/>
            <a:ext cx="727248" cy="400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DA9DCF0-AB0E-B357-42BF-515ABED6EF76}"/>
              </a:ext>
            </a:extLst>
          </p:cNvPr>
          <p:cNvSpPr/>
          <p:nvPr/>
        </p:nvSpPr>
        <p:spPr>
          <a:xfrm>
            <a:off x="9529794" y="2972677"/>
            <a:ext cx="830362" cy="4766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8209CCF-1DCE-755E-AFE9-79F885D68AD4}"/>
              </a:ext>
            </a:extLst>
          </p:cNvPr>
          <p:cNvSpPr/>
          <p:nvPr/>
        </p:nvSpPr>
        <p:spPr>
          <a:xfrm>
            <a:off x="5907390" y="1624629"/>
            <a:ext cx="350094" cy="384722"/>
          </a:xfrm>
          <a:prstGeom prst="ellipse">
            <a:avLst/>
          </a:prstGeom>
          <a:noFill/>
          <a:ln w="38100">
            <a:solidFill>
              <a:srgbClr val="006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1111CD-2D18-7334-910E-4EFBD6319133}"/>
              </a:ext>
            </a:extLst>
          </p:cNvPr>
          <p:cNvSpPr/>
          <p:nvPr/>
        </p:nvSpPr>
        <p:spPr>
          <a:xfrm>
            <a:off x="2631286" y="3002178"/>
            <a:ext cx="830362" cy="47665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E0A44A0-2E9F-9122-B9CE-9CC6409DE724}"/>
                  </a:ext>
                </a:extLst>
              </p:cNvPr>
              <p:cNvSpPr txBox="1"/>
              <p:nvPr/>
            </p:nvSpPr>
            <p:spPr>
              <a:xfrm>
                <a:off x="5915608" y="4528356"/>
                <a:ext cx="331627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24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it-IT" sz="24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Arial"/>
                  <a:sym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E0A44A0-2E9F-9122-B9CE-9CC6409D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608" y="4528356"/>
                <a:ext cx="331627" cy="830995"/>
              </a:xfrm>
              <a:prstGeom prst="rect">
                <a:avLst/>
              </a:prstGeom>
              <a:blipFill>
                <a:blip r:embed="rId9"/>
                <a:stretch>
                  <a:fillRect r="-618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F29333AF-A99E-923B-9916-2900FE2160BF}"/>
              </a:ext>
            </a:extLst>
          </p:cNvPr>
          <p:cNvSpPr/>
          <p:nvPr/>
        </p:nvSpPr>
        <p:spPr>
          <a:xfrm>
            <a:off x="5907390" y="4955464"/>
            <a:ext cx="350094" cy="38472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E91FB6E-BAED-A9D7-858F-5AFD39E3EFBD}"/>
                  </a:ext>
                </a:extLst>
              </p:cNvPr>
              <p:cNvSpPr txBox="1"/>
              <p:nvPr/>
            </p:nvSpPr>
            <p:spPr>
              <a:xfrm>
                <a:off x="6562353" y="1433489"/>
                <a:ext cx="361443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𝑢</m:t>
                      </m:r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E91FB6E-BAED-A9D7-858F-5AFD39E3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3" y="1433489"/>
                <a:ext cx="361443" cy="461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342AAB-EA4D-6159-3B31-5DB08F4A863D}"/>
                  </a:ext>
                </a:extLst>
              </p:cNvPr>
              <p:cNvSpPr txBox="1"/>
              <p:nvPr/>
            </p:nvSpPr>
            <p:spPr>
              <a:xfrm>
                <a:off x="6395203" y="4526414"/>
                <a:ext cx="64850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lat</m:t>
                          </m:r>
                        </m:sub>
                      </m:sSub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342AAB-EA4D-6159-3B31-5DB08F4A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03" y="4526414"/>
                <a:ext cx="648509" cy="461663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B1E8F8-A5DD-61D0-A3BF-4705CE8618AD}"/>
              </a:ext>
            </a:extLst>
          </p:cNvPr>
          <p:cNvCxnSpPr>
            <a:cxnSpLocks/>
          </p:cNvCxnSpPr>
          <p:nvPr/>
        </p:nvCxnSpPr>
        <p:spPr>
          <a:xfrm>
            <a:off x="6728128" y="3909173"/>
            <a:ext cx="0" cy="617131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BFE0EE4-2DA1-846F-3E74-778C44D6137E}"/>
              </a:ext>
            </a:extLst>
          </p:cNvPr>
          <p:cNvCxnSpPr>
            <a:cxnSpLocks/>
          </p:cNvCxnSpPr>
          <p:nvPr/>
        </p:nvCxnSpPr>
        <p:spPr>
          <a:xfrm>
            <a:off x="6074006" y="3909173"/>
            <a:ext cx="17450" cy="617131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715D52C-4C4C-94A9-6240-99E632DF9A01}"/>
              </a:ext>
            </a:extLst>
          </p:cNvPr>
          <p:cNvCxnSpPr>
            <a:cxnSpLocks/>
          </p:cNvCxnSpPr>
          <p:nvPr/>
        </p:nvCxnSpPr>
        <p:spPr>
          <a:xfrm>
            <a:off x="5407390" y="3909173"/>
            <a:ext cx="9272" cy="617131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9C5450C-372E-8E88-8B65-DF48A2729616}"/>
                  </a:ext>
                </a:extLst>
              </p:cNvPr>
              <p:cNvSpPr txBox="1"/>
              <p:nvPr/>
            </p:nvSpPr>
            <p:spPr>
              <a:xfrm>
                <a:off x="8590298" y="5576154"/>
                <a:ext cx="2790508" cy="4022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it-IT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pred</m:t>
                          </m:r>
                        </m:sub>
                      </m:sSub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Θ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lat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</m:oMath>
                  </m:oMathPara>
                </a14:m>
                <a:endParaRPr kumimoji="0" lang="it-IT" sz="2400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9C5450C-372E-8E88-8B65-DF48A272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298" y="5576154"/>
                <a:ext cx="2790508" cy="402226"/>
              </a:xfrm>
              <a:prstGeom prst="rect">
                <a:avLst/>
              </a:prstGeom>
              <a:blipFill>
                <a:blip r:embed="rId12"/>
                <a:stretch>
                  <a:fillRect l="-655" t="-3030" r="-2183" b="-257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C05B2EE-077D-34B8-2DBF-3B167E7FA8A5}"/>
              </a:ext>
            </a:extLst>
          </p:cNvPr>
          <p:cNvCxnSpPr>
            <a:cxnSpLocks/>
          </p:cNvCxnSpPr>
          <p:nvPr/>
        </p:nvCxnSpPr>
        <p:spPr>
          <a:xfrm>
            <a:off x="6728128" y="2035265"/>
            <a:ext cx="0" cy="617131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E9E7E81-7CAE-1FD5-69DA-0A772C0F9968}"/>
              </a:ext>
            </a:extLst>
          </p:cNvPr>
          <p:cNvCxnSpPr>
            <a:cxnSpLocks/>
          </p:cNvCxnSpPr>
          <p:nvPr/>
        </p:nvCxnSpPr>
        <p:spPr>
          <a:xfrm>
            <a:off x="6074006" y="2035265"/>
            <a:ext cx="17450" cy="617131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C05D42B-6AE2-933C-D3BC-76843CFF2AC9}"/>
              </a:ext>
            </a:extLst>
          </p:cNvPr>
          <p:cNvCxnSpPr>
            <a:cxnSpLocks/>
          </p:cNvCxnSpPr>
          <p:nvPr/>
        </p:nvCxnSpPr>
        <p:spPr>
          <a:xfrm>
            <a:off x="5407390" y="2035265"/>
            <a:ext cx="9272" cy="617131"/>
          </a:xfrm>
          <a:prstGeom prst="straightConnector1">
            <a:avLst/>
          </a:prstGeom>
          <a:ln w="635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663EC28-58E2-9D5C-979B-1B97396C51D2}"/>
                  </a:ext>
                </a:extLst>
              </p:cNvPr>
              <p:cNvSpPr txBox="1"/>
              <p:nvPr/>
            </p:nvSpPr>
            <p:spPr>
              <a:xfrm>
                <a:off x="7954039" y="1565849"/>
                <a:ext cx="2305503" cy="73866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 sz="2400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dec</m:t>
                          </m:r>
                        </m:sub>
                      </m:sSub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663EC28-58E2-9D5C-979B-1B97396C5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039" y="1565849"/>
                <a:ext cx="2305503" cy="738664"/>
              </a:xfrm>
              <a:prstGeom prst="rect">
                <a:avLst/>
              </a:prstGeom>
              <a:blipFill>
                <a:blip r:embed="rId13"/>
                <a:stretch>
                  <a:fillRect l="-2910" r="-794" b="-140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325A409-28EC-0A01-D5E9-299EF0625F14}"/>
                  </a:ext>
                </a:extLst>
              </p:cNvPr>
              <p:cNvSpPr txBox="1"/>
              <p:nvPr/>
            </p:nvSpPr>
            <p:spPr>
              <a:xfrm>
                <a:off x="7282628" y="1614628"/>
                <a:ext cx="2975402" cy="73866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325A409-28EC-0A01-D5E9-299EF062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628" y="1614628"/>
                <a:ext cx="2975402" cy="738664"/>
              </a:xfrm>
              <a:prstGeom prst="rect">
                <a:avLst/>
              </a:prstGeom>
              <a:blipFill>
                <a:blip r:embed="rId14"/>
                <a:stretch>
                  <a:fillRect t="-826" b="-140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FFC9BF-D05B-6A52-B869-E6C463FEBDFB}"/>
                  </a:ext>
                </a:extLst>
              </p:cNvPr>
              <p:cNvSpPr txBox="1"/>
              <p:nvPr/>
            </p:nvSpPr>
            <p:spPr>
              <a:xfrm>
                <a:off x="7448656" y="1625141"/>
                <a:ext cx="3124132" cy="73866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>
                              <a:latin typeface="Cambria Math" panose="02040503050406030204" pitchFamily="18" charset="0"/>
                            </a:rPr>
                            <m:t>lat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  <a:p>
                <a:r>
                  <a:rPr lang="it-IT" sz="2400" dirty="0"/>
                  <a:t>    </a:t>
                </a: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FFC9BF-D05B-6A52-B869-E6C463FEB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656" y="1625141"/>
                <a:ext cx="3124132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8DD02C0B-B15E-1B79-B8AA-2F07A0E6E4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63" y="1239743"/>
            <a:ext cx="2324301" cy="883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65E4AF8-4C32-08CE-77C4-9685CB53811A}"/>
                  </a:ext>
                </a:extLst>
              </p:cNvPr>
              <p:cNvSpPr txBox="1"/>
              <p:nvPr/>
            </p:nvSpPr>
            <p:spPr>
              <a:xfrm>
                <a:off x="7937814" y="1580335"/>
                <a:ext cx="2337951" cy="49455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sz="2400">
                              <a:latin typeface="Cambria Math" panose="02040503050406030204" pitchFamily="18" charset="0"/>
                            </a:rPr>
                            <m:t>pred</m:t>
                          </m:r>
                        </m:sub>
                      </m:sSub>
                      <m:r>
                        <a:rPr kumimoji="0" lang="it-IT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sz="2400">
                              <a:latin typeface="Cambria Math" panose="02040503050406030204" pitchFamily="18" charset="0"/>
                            </a:rPr>
                            <m:t>pred</m:t>
                          </m:r>
                        </m:sub>
                      </m:sSub>
                    </m:oMath>
                  </m:oMathPara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65E4AF8-4C32-08CE-77C4-9685CB53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814" y="1580335"/>
                <a:ext cx="2337951" cy="494559"/>
              </a:xfrm>
              <a:prstGeom prst="rect">
                <a:avLst/>
              </a:prstGeom>
              <a:blipFill>
                <a:blip r:embed="rId17"/>
                <a:stretch>
                  <a:fillRect b="-123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Picture 128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44385D1-3A19-A767-8DF6-89ADDFD00D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866" y="1403259"/>
            <a:ext cx="2324301" cy="883997"/>
          </a:xfrm>
          <a:prstGeom prst="rect">
            <a:avLst/>
          </a:prstGeom>
        </p:spPr>
      </p:pic>
      <p:pic>
        <p:nvPicPr>
          <p:cNvPr id="3" name="Picture 2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67274CD6-B087-411B-2813-E5EE1FA954EC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4902" y="4032925"/>
            <a:ext cx="2160296" cy="1502313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915BECB1-7B42-DF61-5628-6C11FD8C10CA}"/>
              </a:ext>
            </a:extLst>
          </p:cNvPr>
          <p:cNvSpPr/>
          <p:nvPr/>
        </p:nvSpPr>
        <p:spPr>
          <a:xfrm>
            <a:off x="10618182" y="3982236"/>
            <a:ext cx="528697" cy="30412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12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88" grpId="0" animBg="1"/>
      <p:bldP spid="89" grpId="0" animBg="1"/>
      <p:bldP spid="93" grpId="0" animBg="1"/>
      <p:bldP spid="94" grpId="0" animBg="1"/>
      <p:bldP spid="95" grpId="0" animBg="1"/>
      <p:bldP spid="100" grpId="0"/>
      <p:bldP spid="101" grpId="0" animBg="1"/>
      <p:bldP spid="102" grpId="0"/>
      <p:bldP spid="103" grpId="0"/>
      <p:bldP spid="116" grpId="0"/>
      <p:bldP spid="124" grpId="0" animBg="1"/>
      <p:bldP spid="125" grpId="0" animBg="1"/>
      <p:bldP spid="123" grpId="0" animBg="1"/>
      <p:bldP spid="127" grpId="0" animBg="1"/>
      <p:bldP spid="9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4DC05B-9BD4-D1D7-E3FA-1ECB495B4B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</a:t>
            </a:fld>
            <a:endParaRPr lang="it-IT"/>
          </a:p>
        </p:txBody>
      </p:sp>
      <p:pic>
        <p:nvPicPr>
          <p:cNvPr id="8" name="Picture 7" descr="A diagram of a process flow&#10;&#10;Description automatically generated">
            <a:extLst>
              <a:ext uri="{FF2B5EF4-FFF2-40B4-BE49-F238E27FC236}">
                <a16:creationId xmlns:a16="http://schemas.microsoft.com/office/drawing/2014/main" id="{9D8311F0-4107-BA19-2412-1AF708BDE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29" y="1653661"/>
            <a:ext cx="3289703" cy="1372910"/>
          </a:xfrm>
          <a:prstGeom prst="rect">
            <a:avLst/>
          </a:prstGeom>
        </p:spPr>
      </p:pic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F195F96B-2F65-3DDE-7497-2C5B60D3D7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32" y="1364941"/>
            <a:ext cx="2701369" cy="19503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83A1BD-54C7-B833-C982-BCD6688A6FDD}"/>
              </a:ext>
            </a:extLst>
          </p:cNvPr>
          <p:cNvSpPr/>
          <p:nvPr/>
        </p:nvSpPr>
        <p:spPr>
          <a:xfrm rot="2998160">
            <a:off x="3574154" y="4441625"/>
            <a:ext cx="1457210" cy="456997"/>
          </a:xfrm>
          <a:prstGeom prst="rightArrow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8BE0F-5298-7814-6963-86705D36A15D}"/>
              </a:ext>
            </a:extLst>
          </p:cNvPr>
          <p:cNvSpPr txBox="1"/>
          <p:nvPr/>
        </p:nvSpPr>
        <p:spPr>
          <a:xfrm>
            <a:off x="5124099" y="5490633"/>
            <a:ext cx="19438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B70E7-5BA6-AF21-1BEA-45644815D8AA}"/>
              </a:ext>
            </a:extLst>
          </p:cNvPr>
          <p:cNvSpPr txBox="1"/>
          <p:nvPr/>
        </p:nvSpPr>
        <p:spPr>
          <a:xfrm>
            <a:off x="7002841" y="659483"/>
            <a:ext cx="35355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Control algorithms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F74AF66-AA38-566A-C093-F43DF6CC80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4"/>
          <a:stretch/>
        </p:blipFill>
        <p:spPr>
          <a:xfrm>
            <a:off x="928162" y="1364941"/>
            <a:ext cx="2701369" cy="2404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25814-5B80-7107-ADC8-B2AD39084A84}"/>
              </a:ext>
            </a:extLst>
          </p:cNvPr>
          <p:cNvSpPr txBox="1"/>
          <p:nvPr/>
        </p:nvSpPr>
        <p:spPr>
          <a:xfrm>
            <a:off x="744292" y="659483"/>
            <a:ext cx="3069108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000" b="1" dirty="0">
                <a:solidFill>
                  <a:srgbClr val="00A6D6"/>
                </a:solidFill>
              </a:rPr>
              <a:t>Motion planning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rgbClr val="00A6D6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6C90A7-7B9F-4C7E-8739-2E1A1E6C3885}"/>
              </a:ext>
            </a:extLst>
          </p:cNvPr>
          <p:cNvSpPr/>
          <p:nvPr/>
        </p:nvSpPr>
        <p:spPr>
          <a:xfrm rot="18601840" flipH="1">
            <a:off x="7160637" y="4441625"/>
            <a:ext cx="1457210" cy="456997"/>
          </a:xfrm>
          <a:prstGeom prst="rightArrow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1105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CB97-459A-310F-21E2-CEF34BF3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Methodology – SINDy library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4A385-F580-C68E-BC7F-A1DFEB767F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5AD6D-F534-CCDE-3E14-1F1154433BFD}"/>
                  </a:ext>
                </a:extLst>
              </p:cNvPr>
              <p:cNvSpPr txBox="1"/>
              <p:nvPr/>
            </p:nvSpPr>
            <p:spPr>
              <a:xfrm>
                <a:off x="6483408" y="1519962"/>
                <a:ext cx="4990163" cy="3323987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1</m:t>
                      </m:r>
                    </m:oMath>
                  </m:oMathPara>
                </a14:m>
                <a:endParaRPr kumimoji="0" lang="it-IT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indent="0" algn="l" defTabSz="914400" rtl="0" fontAlgn="auto" latinLnBrk="0" hangingPunct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𝑧</m:t>
                          </m:r>
                        </m:e>
                        <m:sub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</m:t>
                      </m:r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𝑧</m:t>
                          </m:r>
                        </m:e>
                        <m:sub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,…,</m:t>
                      </m:r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𝑧</m:t>
                          </m:r>
                        </m:e>
                        <m:sub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it-IT" sz="18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  <a:p>
                <a:pPr marL="0" marR="0" indent="0" algn="l" defTabSz="914400" rtl="0" fontAlgn="auto" latinLnBrk="0" hangingPunct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,…,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i="0" dirty="0">
                  <a:latin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it-IT" sz="1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,…,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i="0" dirty="0">
                  <a:latin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i="0" dirty="0">
                  <a:latin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it-IT" sz="1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,…,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it-IT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i="0" dirty="0">
                  <a:latin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it-IT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5AD6D-F534-CCDE-3E14-1F1154433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408" y="1519962"/>
                <a:ext cx="4990163" cy="3323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B98066-7CD9-FCD5-6B67-EE2F0F909774}"/>
                  </a:ext>
                </a:extLst>
              </p:cNvPr>
              <p:cNvSpPr txBox="1"/>
              <p:nvPr/>
            </p:nvSpPr>
            <p:spPr>
              <a:xfrm>
                <a:off x="698500" y="1519962"/>
                <a:ext cx="4990163" cy="4124206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285750" marR="0" indent="-285750" algn="l" defTabSz="914400" rtl="0" fontAlgn="auto" latinLnBrk="0" hangingPunct="0">
                  <a:lnSpc>
                    <a:spcPct val="150000"/>
                  </a:lnSpc>
                  <a:spcAft>
                    <a:spcPts val="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it-IT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Constant term</a:t>
                </a:r>
              </a:p>
              <a:p>
                <a:pPr marL="285750" marR="0" indent="-285750" algn="l" defTabSz="914400" rtl="0" fontAlgn="auto" latinLnBrk="0" hangingPunct="0">
                  <a:lnSpc>
                    <a:spcPct val="150000"/>
                  </a:lnSpc>
                  <a:spcAft>
                    <a:spcPts val="0"/>
                  </a:spcAft>
                  <a:buClrTx/>
                  <a:buSzTx/>
                  <a:buFontTx/>
                  <a:buChar char="-"/>
                  <a:tabLst/>
                </a:pPr>
                <a:r>
                  <a:rPr lang="it-IT" dirty="0"/>
                  <a:t>Linear terms (first order polynomials)</a:t>
                </a:r>
              </a:p>
              <a:p>
                <a:pPr marL="285750" marR="0" indent="-285750" algn="l" defTabSz="914400" rtl="0" fontAlgn="auto" latinLnBrk="0" hangingPunct="0">
                  <a:lnSpc>
                    <a:spcPct val="150000"/>
                  </a:lnSpc>
                  <a:spcAft>
                    <a:spcPts val="0"/>
                  </a:spcAft>
                  <a:buClrTx/>
                  <a:buSzTx/>
                  <a:buFontTx/>
                  <a:buChar char="-"/>
                  <a:tabLst/>
                </a:pPr>
                <a:r>
                  <a:rPr lang="it-IT" dirty="0"/>
                  <a:t>Trigonometric terms</a:t>
                </a:r>
              </a:p>
              <a:p>
                <a:pPr marL="285750" marR="0" indent="-285750" algn="l" defTabSz="914400" rtl="0" fontAlgn="auto" latinLnBrk="0" hangingPunct="0">
                  <a:lnSpc>
                    <a:spcPct val="150000"/>
                  </a:lnSpc>
                  <a:spcAft>
                    <a:spcPts val="0"/>
                  </a:spcAft>
                  <a:buClrTx/>
                  <a:buSzTx/>
                  <a:buFontTx/>
                  <a:buChar char="-"/>
                  <a:tabLst/>
                </a:pPr>
                <a:r>
                  <a:rPr lang="it-IT" dirty="0"/>
                  <a:t>Input terms</a:t>
                </a:r>
              </a:p>
              <a:p>
                <a:pPr marR="0" algn="l" defTabSz="914400" rtl="0" fontAlgn="auto" latinLnBrk="0" hangingPunct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rgbClr val="00A6D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/>
                  <a:t> state variables:</a:t>
                </a:r>
              </a:p>
              <a:p>
                <a:pPr marR="0" algn="l" defTabSz="914400" rtl="0" fontAlgn="auto" latinLnBrk="0" hangingPunct="0">
                  <a:lnSpc>
                    <a:spcPct val="150000"/>
                  </a:lnSpc>
                  <a:spcAft>
                    <a:spcPts val="0"/>
                  </a:spcAft>
                  <a:buClrTx/>
                  <a:buSzTx/>
                  <a:tabLst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rgbClr val="00A6D6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dirty="0" smtClean="0">
                        <a:solidFill>
                          <a:srgbClr val="00A6D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 dirty="0" smtClean="0">
                        <a:solidFill>
                          <a:srgbClr val="00A6D6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i="1" dirty="0" smtClean="0">
                        <a:solidFill>
                          <a:srgbClr val="00A6D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/>
                  <a:t> library terms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dirty="0" smtClean="0">
                        <a:solidFill>
                          <a:srgbClr val="00A6D6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it-IT" i="1" dirty="0">
                        <a:solidFill>
                          <a:srgbClr val="00A6D6"/>
                        </a:solidFill>
                        <a:latin typeface="Cambria Math" panose="02040503050406030204" pitchFamily="18" charset="0"/>
                      </a:rPr>
                      <m:t>+7</m:t>
                    </m:r>
                    <m:sSup>
                      <m:sSupPr>
                        <m:ctrlPr>
                          <a:rPr lang="it-IT" i="1" dirty="0" smtClean="0">
                            <a:solidFill>
                              <a:srgbClr val="00A6D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solidFill>
                              <a:srgbClr val="00A6D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rgbClr val="00A6D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 total SINDy coeffients</a:t>
                </a:r>
              </a:p>
              <a:p>
                <a:pPr marR="0" algn="l" defTabSz="914400" rtl="0" fontAlgn="auto" latinLnBrk="0" hangingPunct="0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it-IT" dirty="0"/>
              </a:p>
              <a:p>
                <a:pPr marL="285750" marR="0" indent="-285750" algn="l" defTabSz="914400" rtl="0" fontAlgn="auto" latinLnBrk="0" hangingPunct="0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</a:pPr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B98066-7CD9-FCD5-6B67-EE2F0F90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0" y="1519962"/>
                <a:ext cx="4990163" cy="4124206"/>
              </a:xfrm>
              <a:prstGeom prst="rect">
                <a:avLst/>
              </a:prstGeom>
              <a:blipFill>
                <a:blip r:embed="rId3"/>
                <a:stretch>
                  <a:fillRect l="-29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8617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4DFC-4288-3555-3246-0B11580C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 – Transfer learning</a:t>
            </a:r>
            <a:br>
              <a:rPr lang="en-US" dirty="0"/>
            </a:b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458DD-BE3E-D3BE-11E8-47AE8DBC71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31</a:t>
            </a:fld>
            <a:endParaRPr lang="it-IT"/>
          </a:p>
        </p:txBody>
      </p:sp>
      <p:pic>
        <p:nvPicPr>
          <p:cNvPr id="5" name="Picture 4" descr="A long stick on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16B1C7D2-7687-0647-614C-E1F853EE4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49" y="1773144"/>
            <a:ext cx="931602" cy="9586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41887A6-4E40-BF18-6EE7-B70CD1A23E2B}"/>
              </a:ext>
            </a:extLst>
          </p:cNvPr>
          <p:cNvGrpSpPr/>
          <p:nvPr/>
        </p:nvGrpSpPr>
        <p:grpSpPr>
          <a:xfrm>
            <a:off x="3940743" y="1607800"/>
            <a:ext cx="1845388" cy="1143078"/>
            <a:chOff x="3307024" y="1607800"/>
            <a:chExt cx="1845388" cy="1143078"/>
          </a:xfrm>
        </p:grpSpPr>
        <p:pic>
          <p:nvPicPr>
            <p:cNvPr id="7" name="Picture 6" descr="A long object with a shadow&#10;&#10;Description automatically generated with medium confidence">
              <a:extLst>
                <a:ext uri="{FF2B5EF4-FFF2-40B4-BE49-F238E27FC236}">
                  <a16:creationId xmlns:a16="http://schemas.microsoft.com/office/drawing/2014/main" id="{599ED0DE-73F1-A131-07BE-C500BA860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193" y="1607800"/>
              <a:ext cx="932219" cy="1143078"/>
            </a:xfrm>
            <a:prstGeom prst="rect">
              <a:avLst/>
            </a:prstGeom>
          </p:spPr>
        </p:pic>
        <p:pic>
          <p:nvPicPr>
            <p:cNvPr id="9" name="Picture 8" descr="A long stick on a black surface&#10;&#10;Description automatically generated with medium confidence">
              <a:extLst>
                <a:ext uri="{FF2B5EF4-FFF2-40B4-BE49-F238E27FC236}">
                  <a16:creationId xmlns:a16="http://schemas.microsoft.com/office/drawing/2014/main" id="{58C9F65F-EF37-EC64-7439-E215EB15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024" y="1773144"/>
              <a:ext cx="931602" cy="958684"/>
            </a:xfrm>
            <a:prstGeom prst="rect">
              <a:avLst/>
            </a:prstGeom>
          </p:spPr>
        </p:pic>
      </p:grpSp>
      <p:pic>
        <p:nvPicPr>
          <p:cNvPr id="10" name="Picture 9" descr="A long object with a shadow&#10;&#10;Description automatically generated with medium confidence">
            <a:extLst>
              <a:ext uri="{FF2B5EF4-FFF2-40B4-BE49-F238E27FC236}">
                <a16:creationId xmlns:a16="http://schemas.microsoft.com/office/drawing/2014/main" id="{65C085A2-92FD-16C0-6CF2-3EC9AC8F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691" y="1607800"/>
            <a:ext cx="932219" cy="1143078"/>
          </a:xfrm>
          <a:prstGeom prst="rect">
            <a:avLst/>
          </a:prstGeom>
        </p:spPr>
      </p:pic>
      <p:pic>
        <p:nvPicPr>
          <p:cNvPr id="11" name="Picture 10" descr="A long stick on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6D7F40C3-74AD-AB60-0ADC-536334EC8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49" y="1773144"/>
            <a:ext cx="931602" cy="958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42AA37-EE60-B4FD-34EB-36B86B1544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036" y="3954723"/>
            <a:ext cx="1581027" cy="154019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B356DD-FF48-FF21-0657-00EB1D86C6D3}"/>
              </a:ext>
            </a:extLst>
          </p:cNvPr>
          <p:cNvCxnSpPr>
            <a:cxnSpLocks/>
          </p:cNvCxnSpPr>
          <p:nvPr/>
        </p:nvCxnSpPr>
        <p:spPr>
          <a:xfrm>
            <a:off x="1586898" y="3120733"/>
            <a:ext cx="0" cy="632117"/>
          </a:xfrm>
          <a:prstGeom prst="straightConnector1">
            <a:avLst/>
          </a:prstGeom>
          <a:ln w="762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5AA59-C1B3-E9E3-897F-CC8F21683129}"/>
              </a:ext>
            </a:extLst>
          </p:cNvPr>
          <p:cNvCxnSpPr>
            <a:cxnSpLocks/>
          </p:cNvCxnSpPr>
          <p:nvPr/>
        </p:nvCxnSpPr>
        <p:spPr>
          <a:xfrm>
            <a:off x="4872345" y="3120733"/>
            <a:ext cx="0" cy="632117"/>
          </a:xfrm>
          <a:prstGeom prst="straightConnector1">
            <a:avLst/>
          </a:prstGeom>
          <a:ln w="762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13243D-8BDF-48C9-B372-E92225AECBA8}"/>
              </a:ext>
            </a:extLst>
          </p:cNvPr>
          <p:cNvCxnSpPr>
            <a:cxnSpLocks/>
          </p:cNvCxnSpPr>
          <p:nvPr/>
        </p:nvCxnSpPr>
        <p:spPr>
          <a:xfrm>
            <a:off x="8006070" y="3120733"/>
            <a:ext cx="0" cy="632117"/>
          </a:xfrm>
          <a:prstGeom prst="straightConnector1">
            <a:avLst/>
          </a:prstGeom>
          <a:ln w="762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4E67E8-E04C-7A48-CFE0-3860B80A315B}"/>
              </a:ext>
            </a:extLst>
          </p:cNvPr>
          <p:cNvCxnSpPr>
            <a:cxnSpLocks/>
          </p:cNvCxnSpPr>
          <p:nvPr/>
        </p:nvCxnSpPr>
        <p:spPr>
          <a:xfrm>
            <a:off x="10692120" y="3120733"/>
            <a:ext cx="0" cy="632117"/>
          </a:xfrm>
          <a:prstGeom prst="straightConnector1">
            <a:avLst/>
          </a:prstGeom>
          <a:ln w="762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7291635-96BA-2CF5-F25A-A69806648738}"/>
              </a:ext>
            </a:extLst>
          </p:cNvPr>
          <p:cNvGrpSpPr/>
          <p:nvPr/>
        </p:nvGrpSpPr>
        <p:grpSpPr>
          <a:xfrm>
            <a:off x="342899" y="2590800"/>
            <a:ext cx="3362326" cy="3124200"/>
            <a:chOff x="342899" y="2590800"/>
            <a:chExt cx="3362326" cy="31242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8A6F5A-FF40-57AB-3DAF-95DD2AB8E15F}"/>
                </a:ext>
              </a:extLst>
            </p:cNvPr>
            <p:cNvSpPr/>
            <p:nvPr/>
          </p:nvSpPr>
          <p:spPr>
            <a:xfrm>
              <a:off x="342899" y="3743325"/>
              <a:ext cx="2247895" cy="1971675"/>
            </a:xfrm>
            <a:prstGeom prst="ellipse">
              <a:avLst/>
            </a:prstGeom>
            <a:noFill/>
            <a:ln w="28575" cap="flat">
              <a:solidFill>
                <a:srgbClr val="00B05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1BC785DC-94FE-4DBB-64A5-21F81081D4CC}"/>
                </a:ext>
              </a:extLst>
            </p:cNvPr>
            <p:cNvCxnSpPr>
              <a:cxnSpLocks/>
              <a:stCxn id="24" idx="7"/>
            </p:cNvCxnSpPr>
            <p:nvPr/>
          </p:nvCxnSpPr>
          <p:spPr>
            <a:xfrm rot="5400000" flipH="1" flipV="1">
              <a:off x="2262776" y="2589621"/>
              <a:ext cx="1441270" cy="1443628"/>
            </a:xfrm>
            <a:prstGeom prst="curvedConnector2">
              <a:avLst/>
            </a:prstGeom>
            <a:noFill/>
            <a:ln w="28575" cap="flat">
              <a:solidFill>
                <a:srgbClr val="00B050"/>
              </a:solidFill>
              <a:prstDash val="solid"/>
              <a:miter lim="8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5F24B28-018E-9321-6D19-0AA9B867DA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6955" y="3954723"/>
            <a:ext cx="1587338" cy="154019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46BDB-1A12-74C4-5D75-3A6F427A08BD}"/>
              </a:ext>
            </a:extLst>
          </p:cNvPr>
          <p:cNvGrpSpPr/>
          <p:nvPr/>
        </p:nvGrpSpPr>
        <p:grpSpPr>
          <a:xfrm>
            <a:off x="336833" y="1304926"/>
            <a:ext cx="9673942" cy="4410074"/>
            <a:chOff x="336833" y="1304926"/>
            <a:chExt cx="9673942" cy="441007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E8F868-762C-D14F-2AD5-9901D4F73A41}"/>
                </a:ext>
              </a:extLst>
            </p:cNvPr>
            <p:cNvGrpSpPr/>
            <p:nvPr/>
          </p:nvGrpSpPr>
          <p:grpSpPr>
            <a:xfrm>
              <a:off x="3921687" y="1304926"/>
              <a:ext cx="6089088" cy="4410074"/>
              <a:chOff x="3921687" y="1304926"/>
              <a:chExt cx="6089088" cy="441007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C99F7A2-2426-79BE-8A3C-640F82BE62E4}"/>
                  </a:ext>
                </a:extLst>
              </p:cNvPr>
              <p:cNvGrpSpPr/>
              <p:nvPr/>
            </p:nvGrpSpPr>
            <p:grpSpPr>
              <a:xfrm>
                <a:off x="3921687" y="2590800"/>
                <a:ext cx="3362326" cy="3124200"/>
                <a:chOff x="342899" y="2590800"/>
                <a:chExt cx="3362326" cy="3124200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642C788-16C9-46D2-D701-222D55077A46}"/>
                    </a:ext>
                  </a:extLst>
                </p:cNvPr>
                <p:cNvSpPr/>
                <p:nvPr/>
              </p:nvSpPr>
              <p:spPr>
                <a:xfrm>
                  <a:off x="342899" y="3743325"/>
                  <a:ext cx="2247895" cy="1971675"/>
                </a:xfrm>
                <a:prstGeom prst="ellipse">
                  <a:avLst/>
                </a:prstGeom>
                <a:noFill/>
                <a:ln w="28575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6" name="Connector: Curved 35">
                  <a:extLst>
                    <a:ext uri="{FF2B5EF4-FFF2-40B4-BE49-F238E27FC236}">
                      <a16:creationId xmlns:a16="http://schemas.microsoft.com/office/drawing/2014/main" id="{D409B18E-34F8-E90B-D3B0-C668958A1416}"/>
                    </a:ext>
                  </a:extLst>
                </p:cNvPr>
                <p:cNvCxnSpPr>
                  <a:cxnSpLocks/>
                  <a:stCxn id="35" idx="7"/>
                </p:cNvCxnSpPr>
                <p:nvPr/>
              </p:nvCxnSpPr>
              <p:spPr>
                <a:xfrm rot="5400000" flipH="1" flipV="1">
                  <a:off x="2262776" y="2589621"/>
                  <a:ext cx="1441270" cy="1443628"/>
                </a:xfrm>
                <a:prstGeom prst="curvedConnector2">
                  <a:avLst/>
                </a:prstGeom>
                <a:noFill/>
                <a:ln w="28575" cap="flat">
                  <a:solidFill>
                    <a:srgbClr val="00B050"/>
                  </a:solidFill>
                  <a:prstDash val="solid"/>
                  <a:miter lim="800000"/>
                  <a:tailEnd type="triangle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29CE162A-9EC2-9022-F6FF-7FC0D9AEC918}"/>
                  </a:ext>
                </a:extLst>
              </p:cNvPr>
              <p:cNvCxnSpPr>
                <a:cxnSpLocks/>
                <a:stCxn id="35" idx="7"/>
              </p:cNvCxnSpPr>
              <p:nvPr/>
            </p:nvCxnSpPr>
            <p:spPr>
              <a:xfrm rot="5400000" flipH="1" flipV="1">
                <a:off x="5866683" y="1278628"/>
                <a:ext cx="2727145" cy="2779741"/>
              </a:xfrm>
              <a:prstGeom prst="curvedConnector2">
                <a:avLst/>
              </a:prstGeom>
              <a:noFill/>
              <a:ln w="28575" cap="flat">
                <a:solidFill>
                  <a:srgbClr val="00B050"/>
                </a:solidFill>
                <a:prstDash val="solid"/>
                <a:miter lim="8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Connector: Curved 46">
                <a:extLst>
                  <a:ext uri="{FF2B5EF4-FFF2-40B4-BE49-F238E27FC236}">
                    <a16:creationId xmlns:a16="http://schemas.microsoft.com/office/drawing/2014/main" id="{FAE2C531-ADD8-5CED-A03C-EBB04F9CA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0126" y="1304926"/>
                <a:ext cx="1390649" cy="1285874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>
                <a:solidFill>
                  <a:srgbClr val="00B050"/>
                </a:solidFill>
                <a:prstDash val="solid"/>
                <a:miter lim="800000"/>
                <a:tailEnd type="triangle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47CBBB5-3C57-9968-5F99-0D11999B2F88}"/>
                </a:ext>
              </a:extLst>
            </p:cNvPr>
            <p:cNvSpPr/>
            <p:nvPr/>
          </p:nvSpPr>
          <p:spPr>
            <a:xfrm>
              <a:off x="336833" y="3725009"/>
              <a:ext cx="2247895" cy="1971675"/>
            </a:xfrm>
            <a:prstGeom prst="ellipse">
              <a:avLst/>
            </a:prstGeom>
            <a:noFill/>
            <a:ln w="28575" cap="flat">
              <a:solidFill>
                <a:srgbClr val="00B05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5C505B15-B5C4-1246-B3A8-0290714B3EBA}"/>
                </a:ext>
              </a:extLst>
            </p:cNvPr>
            <p:cNvCxnSpPr>
              <a:cxnSpLocks/>
              <a:stCxn id="51" idx="5"/>
              <a:endCxn id="35" idx="3"/>
            </p:cNvCxnSpPr>
            <p:nvPr/>
          </p:nvCxnSpPr>
          <p:spPr>
            <a:xfrm rot="16200000" flipH="1">
              <a:off x="3244049" y="4419420"/>
              <a:ext cx="18316" cy="1995353"/>
            </a:xfrm>
            <a:prstGeom prst="curvedConnector3">
              <a:avLst>
                <a:gd name="adj1" fmla="val 2924552"/>
              </a:avLst>
            </a:prstGeom>
            <a:noFill/>
            <a:ln w="28575" cap="flat">
              <a:solidFill>
                <a:srgbClr val="00B05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56" name="Picture 55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58AD6EEA-2F00-D382-8BF9-53980A2BE1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2784" y="4138452"/>
            <a:ext cx="1766571" cy="1228509"/>
          </a:xfrm>
          <a:prstGeom prst="rect">
            <a:avLst/>
          </a:prstGeom>
        </p:spPr>
      </p:pic>
      <p:pic>
        <p:nvPicPr>
          <p:cNvPr id="58" name="Picture 57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AE4DDD16-7A77-E06B-770C-AAB7999197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14" y="4096591"/>
            <a:ext cx="1766571" cy="122850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A4CB62B-714D-606C-9DDE-51053254DD32}"/>
              </a:ext>
            </a:extLst>
          </p:cNvPr>
          <p:cNvSpPr txBox="1"/>
          <p:nvPr/>
        </p:nvSpPr>
        <p:spPr>
          <a:xfrm>
            <a:off x="7561259" y="5391835"/>
            <a:ext cx="88742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Contact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tx1"/>
                </a:solidFill>
              </a:rPr>
              <a:t>model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DCEA37-8FF6-3A0F-3168-0BD3AFDE590D}"/>
              </a:ext>
            </a:extLst>
          </p:cNvPr>
          <p:cNvSpPr txBox="1"/>
          <p:nvPr/>
        </p:nvSpPr>
        <p:spPr>
          <a:xfrm>
            <a:off x="10320445" y="5391835"/>
            <a:ext cx="72070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Flight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tx1"/>
                </a:solidFill>
              </a:rPr>
              <a:t>model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9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3978-6147-023A-5F06-EB3AC857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Methodology – Testing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1CA5-5226-226D-B60A-2BBF88FB62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32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36C48-B5E5-4BB2-EEBC-E453D753D799}"/>
              </a:ext>
            </a:extLst>
          </p:cNvPr>
          <p:cNvSpPr txBox="1"/>
          <p:nvPr/>
        </p:nvSpPr>
        <p:spPr>
          <a:xfrm>
            <a:off x="698500" y="1591900"/>
            <a:ext cx="257217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Testing method</a:t>
            </a:r>
            <a:endParaRPr kumimoji="0" lang="it-IT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6367D0-301E-0E68-9A05-88B2852DE49F}"/>
                  </a:ext>
                </a:extLst>
              </p:cNvPr>
              <p:cNvSpPr txBox="1"/>
              <p:nvPr/>
            </p:nvSpPr>
            <p:spPr>
              <a:xfrm>
                <a:off x="698499" y="2004627"/>
                <a:ext cx="9105291" cy="30841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Arial"/>
                  </a:rPr>
                  <a:t>Initial state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it-IT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it-IT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it-IT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it-IT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kumimoji="0" lang="it-IT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kumimoji="0" lang="it-IT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kumimoji="0" lang="it-IT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0" lang="it-IT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kumimoji="0" lang="it-IT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Arial"/>
                  </a:rPr>
                  <a:t> and inputs</a:t>
                </a:r>
                <a:r>
                  <a:rPr kumimoji="0" lang="it-IT" sz="2400" b="0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cap="none" spc="0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Arial"/>
                      </a:rPr>
                      <m:t>𝑢</m:t>
                    </m:r>
                  </m:oMath>
                </a14:m>
                <a: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Arial"/>
                  </a:rPr>
                  <a:t> </a:t>
                </a:r>
                <a:r>
                  <a:rPr lang="it-IT" sz="2400" dirty="0">
                    <a:solidFill>
                      <a:schemeClr val="tx1"/>
                    </a:solidFill>
                  </a:rPr>
                  <a:t>transformed into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t-IT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it-IT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Arial"/>
                  </a:rPr>
                  <a:t> and</a:t>
                </a:r>
                <a:r>
                  <a:rPr kumimoji="0" lang="it-IT" sz="2400" b="0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lat</m:t>
                        </m:r>
                      </m:sub>
                    </m:sSub>
                  </m:oMath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Arial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40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it-IT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calculated with trained latent space</a:t>
                </a:r>
                <a:br>
                  <a:rPr lang="it-IT" sz="2400" dirty="0">
                    <a:solidFill>
                      <a:schemeClr val="tx1"/>
                    </a:solidFill>
                  </a:rPr>
                </a:br>
                <a:r>
                  <a:rPr lang="it-IT" sz="2400" dirty="0">
                    <a:solidFill>
                      <a:schemeClr val="tx1"/>
                    </a:solidFill>
                  </a:rPr>
                  <a:t>model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Arial"/>
                  </a:rPr>
                  <a:t>:</a:t>
                </a:r>
                <a:br>
                  <a:rPr lang="it-IT" sz="2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40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lat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Cambria Math" panose="02040503050406030204" pitchFamily="18" charset="0"/>
                  </a:rPr>
                  <a:t>Real positions calculated as:</a:t>
                </a:r>
                <a:br>
                  <a:rPr lang="it-IT" sz="240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40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40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it-IT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Cambria Math" panose="02040503050406030204" pitchFamily="18" charset="0"/>
                  </a:rPr>
                  <a:t>Possibility to simulate for smaller time batches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6367D0-301E-0E68-9A05-88B2852D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9" y="2004627"/>
                <a:ext cx="9105291" cy="3084112"/>
              </a:xfrm>
              <a:prstGeom prst="rect">
                <a:avLst/>
              </a:prstGeom>
              <a:blipFill>
                <a:blip r:embed="rId2"/>
                <a:stretch>
                  <a:fillRect l="-1407" b="-355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73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3978-6147-023A-5F06-EB3AC857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Latent dimensionality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1CA5-5226-226D-B60A-2BBF88FB62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33</a:t>
            </a:fld>
            <a:endParaRPr lang="it-IT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EAD4DED-317D-0C7E-3053-777644CB10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98" y="1231901"/>
            <a:ext cx="4884791" cy="239787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633A8276-ABD1-EDDB-0289-D949E0B1A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1901"/>
            <a:ext cx="4884790" cy="2397872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732F3E-BFA7-69B1-A4BE-14ACE56CAA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98" y="3636910"/>
            <a:ext cx="4884790" cy="2397872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463E7A-8721-4215-E7B7-93DAEBD27B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88" y="3636909"/>
            <a:ext cx="4884902" cy="23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3978-6147-023A-5F06-EB3AC857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Noisy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1CA5-5226-226D-B60A-2BBF88FB62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8C402-0ADB-4859-9391-9B7009E6D1CB}"/>
              </a:ext>
            </a:extLst>
          </p:cNvPr>
          <p:cNvSpPr txBox="1"/>
          <p:nvPr/>
        </p:nvSpPr>
        <p:spPr>
          <a:xfrm>
            <a:off x="698500" y="1415973"/>
            <a:ext cx="4625648" cy="180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Noisy dataset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:</a:t>
            </a:r>
            <a:endParaRPr lang="it-IT" sz="2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i="0" dirty="0">
                <a:effectLst/>
                <a:latin typeface="Arial" panose="020B0604020202020204" pitchFamily="34" charset="0"/>
              </a:rPr>
              <a:t>Gaussian noise on the initial configuration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i="0" dirty="0">
                <a:effectLst/>
                <a:latin typeface="Arial" panose="020B0604020202020204" pitchFamily="34" charset="0"/>
              </a:rPr>
              <a:t>Gaussian noise on the state readings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i="0" dirty="0">
                <a:effectLst/>
                <a:latin typeface="Arial" panose="020B0604020202020204" pitchFamily="34" charset="0"/>
              </a:rPr>
              <a:t>External disturbance force applied to the robot’s CoM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9A999-95C9-7E19-8FDA-6046DD72D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1226943"/>
            <a:ext cx="5692875" cy="4803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95B62-8403-CE67-A94C-288AEBFFDE6F}"/>
              </a:ext>
            </a:extLst>
          </p:cNvPr>
          <p:cNvSpPr txBox="1"/>
          <p:nvPr/>
        </p:nvSpPr>
        <p:spPr>
          <a:xfrm>
            <a:off x="698500" y="3399363"/>
            <a:ext cx="4625648" cy="815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/>
              <a:t>Learned 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with:</a:t>
            </a:r>
            <a:endParaRPr lang="it-IT" sz="2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i="0" dirty="0">
                <a:effectLst/>
                <a:latin typeface="Arial" panose="020B0604020202020204" pitchFamily="34" charset="0"/>
              </a:rPr>
              <a:t>4D latent space model</a:t>
            </a:r>
          </a:p>
        </p:txBody>
      </p:sp>
    </p:spTree>
    <p:extLst>
      <p:ext uri="{BB962C8B-B14F-4D97-AF65-F5344CB8AC3E}">
        <p14:creationId xmlns:p14="http://schemas.microsoft.com/office/powerpoint/2010/main" val="328197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E443-E1CB-CB20-B0F9-9B7C4D49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– 4D noisy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47660E-725B-2A66-5254-46CCEE56AD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Model for the </a:t>
                </a:r>
                <a:r>
                  <a:rPr lang="it-IT" sz="2400" dirty="0">
                    <a:solidFill>
                      <a:schemeClr val="accent1"/>
                    </a:solidFill>
                    <a:sym typeface="Roboto Slab Regular Regular"/>
                  </a:rPr>
                  <a:t>contact phase </a:t>
                </a:r>
                <a:r>
                  <a:rPr lang="it-IT" sz="2400" dirty="0"/>
                  <a:t>trained on the </a:t>
                </a:r>
                <a:r>
                  <a:rPr lang="it-IT" sz="2400" dirty="0">
                    <a:solidFill>
                      <a:schemeClr val="accent1"/>
                    </a:solidFill>
                  </a:rPr>
                  <a:t>noisy simulated Go1 </a:t>
                </a:r>
                <a:r>
                  <a:rPr lang="it-IT" sz="2400" dirty="0"/>
                  <a:t>data</a:t>
                </a:r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−0.11−1.00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−0.94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−1.16</m:t>
                            </m:r>
                            <m:func>
                              <m:func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  <m:func>
                              <m:func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+0.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06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04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+0.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07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0.16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16.42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−14.32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+8.05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+5.44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−2.89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−16.41</m:t>
                            </m:r>
                            <m:func>
                              <m:func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  <m:func>
                              <m:func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+8.27</m:t>
                            </m:r>
                            <m:func>
                              <m:func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+3.89</m:t>
                            </m:r>
                            <m:func>
                              <m:func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−3.05</m:t>
                            </m:r>
                            <m:func>
                              <m:func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+0.01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+0.17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+0.13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0.04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−0.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55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+0.01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+0.17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0.25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it-IT" sz="20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47660E-725B-2A66-5254-46CCEE56A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754" t="-27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8F986-C62F-ED60-B4C5-463A43E95A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40205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3978-6147-023A-5F06-EB3AC857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1CA5-5226-226D-B60A-2BBF88FB62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36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F7AE1-E257-A963-9A54-CB78C6885CCC}"/>
              </a:ext>
            </a:extLst>
          </p:cNvPr>
          <p:cNvSpPr txBox="1"/>
          <p:nvPr/>
        </p:nvSpPr>
        <p:spPr>
          <a:xfrm>
            <a:off x="698500" y="1465007"/>
            <a:ext cx="365420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Nonlinear autoencoders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5B98E2-43DE-4037-7DB4-414552B33352}"/>
              </a:ext>
            </a:extLst>
          </p:cNvPr>
          <p:cNvSpPr txBox="1"/>
          <p:nvPr/>
        </p:nvSpPr>
        <p:spPr>
          <a:xfrm>
            <a:off x="698500" y="1975830"/>
            <a:ext cx="406136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SINDy library improvement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79AA3B-7925-8FE6-C5A3-DC5FD6BA04D6}"/>
              </a:ext>
            </a:extLst>
          </p:cNvPr>
          <p:cNvSpPr txBox="1"/>
          <p:nvPr/>
        </p:nvSpPr>
        <p:spPr>
          <a:xfrm>
            <a:off x="698500" y="2486653"/>
            <a:ext cx="469615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Backpropagation Through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1835E5-B7FC-B00A-CF46-768BE3A28296}"/>
              </a:ext>
            </a:extLst>
          </p:cNvPr>
          <p:cNvSpPr txBox="1"/>
          <p:nvPr/>
        </p:nvSpPr>
        <p:spPr>
          <a:xfrm>
            <a:off x="698500" y="3006426"/>
            <a:ext cx="579100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Application to different quadruped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AABF73-8A8D-02D2-AC29-E82BE5565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49" y="1919472"/>
            <a:ext cx="4578151" cy="2278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FC1DFA-9107-5085-75C0-93ADA296DF7A}"/>
                  </a:ext>
                </a:extLst>
              </p:cNvPr>
              <p:cNvSpPr txBox="1"/>
              <p:nvPr/>
            </p:nvSpPr>
            <p:spPr>
              <a:xfrm>
                <a:off x="6687481" y="1445678"/>
                <a:ext cx="4990163" cy="3005276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1</m:t>
                      </m:r>
                    </m:oMath>
                  </m:oMathPara>
                </a14:m>
                <a:endParaRPr kumimoji="0" lang="it-IT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indent="0" algn="l" defTabSz="914400" rtl="0" fontAlgn="auto" latinLnBrk="0" hangingPunct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𝑧</m:t>
                          </m:r>
                        </m:e>
                        <m:sub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</m:t>
                      </m:r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𝑧</m:t>
                          </m:r>
                        </m:e>
                        <m:sub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,…,</m:t>
                      </m:r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𝑧</m:t>
                          </m:r>
                        </m:e>
                        <m:sub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it-IT" sz="18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  <a:p>
                <a:pPr marL="0" marR="0" indent="0" algn="l" defTabSz="914400" rtl="0" fontAlgn="auto" latinLnBrk="0" hangingPunct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,…,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it-IT" i="0" dirty="0">
                  <a:latin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it-IT" sz="1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,…,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i="0" dirty="0">
                  <a:latin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i="0" dirty="0">
                  <a:latin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it-IT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it-IT" sz="1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it-IT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it-I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,…,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it-IT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it-IT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FC1DFA-9107-5085-75C0-93ADA296D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481" y="1445678"/>
                <a:ext cx="4990163" cy="3005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253FB8B-55A5-3912-A082-8994850EC3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507" y="1240921"/>
            <a:ext cx="5431373" cy="31826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61E911-D5A5-831A-1CCD-1362AE8B61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" b="3552"/>
          <a:stretch/>
        </p:blipFill>
        <p:spPr>
          <a:xfrm>
            <a:off x="6813755" y="1280678"/>
            <a:ext cx="4736070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18" grpId="0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DD9D-506E-CC3F-0032-BE6C15B3C0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37</a:t>
            </a:fld>
            <a:endParaRPr lang="it-IT"/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D70533FB-B324-0B39-ED6B-4E8B14450C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7" y="0"/>
            <a:ext cx="5299363" cy="6858000"/>
          </a:xfrm>
          <a:prstGeom prst="rect">
            <a:avLst/>
          </a:prstGeom>
        </p:spPr>
      </p:pic>
      <p:pic>
        <p:nvPicPr>
          <p:cNvPr id="8" name="Picture 7" descr="A page of a document&#10;&#10;Description automatically generated">
            <a:extLst>
              <a:ext uri="{FF2B5EF4-FFF2-40B4-BE49-F238E27FC236}">
                <a16:creationId xmlns:a16="http://schemas.microsoft.com/office/drawing/2014/main" id="{77F2CD7D-5F27-21B0-CC3E-C3E97359F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29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868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DD9D-506E-CC3F-0032-BE6C15B3C0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533FB-B324-0B39-ED6B-4E8B14450C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37" y="0"/>
            <a:ext cx="5299363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F2CD7D-5F27-21B0-CC3E-C3E97359F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52993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1582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DD9D-506E-CC3F-0032-BE6C15B3C0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39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533FB-B324-0B39-ED6B-4E8B14450C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37" y="0"/>
            <a:ext cx="5299362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F2CD7D-5F27-21B0-CC3E-C3E97359F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52993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920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CFF9-BFD3-A2DE-5B55-F60B972978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it-IT" sz="3600" dirty="0">
                <a:sym typeface="Arial"/>
              </a:rPr>
              <a:t>Outline</a:t>
            </a:r>
            <a:endParaRPr lang="it-IT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BFB72-42CE-5F99-DBE9-93FC652A3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1365757"/>
            <a:ext cx="10773500" cy="5143198"/>
          </a:xfrm>
        </p:spPr>
        <p:txBody>
          <a:bodyPr>
            <a:normAutofit/>
          </a:bodyPr>
          <a:lstStyle/>
          <a:p>
            <a:pPr marL="285750" lvl="2" indent="-285750">
              <a:spcBef>
                <a:spcPts val="3000"/>
              </a:spcBef>
              <a:buFont typeface="Arial" panose="020B0604020202020204" pitchFamily="34" charset="0"/>
              <a:buChar char="•"/>
            </a:pPr>
            <a:endParaRPr lang="nl-NL" sz="3000" dirty="0"/>
          </a:p>
          <a:p>
            <a:pPr marL="285750" lvl="2" indent="-28575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nl-NL" sz="3000" dirty="0"/>
              <a:t>Motivation</a:t>
            </a:r>
          </a:p>
          <a:p>
            <a:pPr marL="285750" lvl="3" indent="-28575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nl-NL" sz="3000" dirty="0"/>
              <a:t>Methodology</a:t>
            </a:r>
          </a:p>
          <a:p>
            <a:pPr marL="285750" lvl="3" indent="-28575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nl-NL" sz="3000" dirty="0"/>
              <a:t>Results</a:t>
            </a:r>
          </a:p>
          <a:p>
            <a:pPr marL="285750" lvl="3" indent="-28575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nl-NL" sz="3000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23967-9C6E-796B-BA4A-69214CE343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4</a:t>
            </a:fld>
            <a:endParaRPr lang="it-I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925256-0514-C8EF-6CE4-9F74A41E2881}"/>
              </a:ext>
            </a:extLst>
          </p:cNvPr>
          <p:cNvGrpSpPr/>
          <p:nvPr/>
        </p:nvGrpSpPr>
        <p:grpSpPr>
          <a:xfrm>
            <a:off x="5323840" y="0"/>
            <a:ext cx="6868161" cy="6858000"/>
            <a:chOff x="5323840" y="0"/>
            <a:chExt cx="6868161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4ABE42-6770-323A-BE4A-71604DC9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3840" y="0"/>
              <a:ext cx="6868161" cy="6858000"/>
            </a:xfrm>
            <a:prstGeom prst="rect">
              <a:avLst/>
            </a:prstGeom>
            <a:effectLst/>
          </p:spPr>
        </p:pic>
        <p:sp>
          <p:nvSpPr>
            <p:cNvPr id="6" name="fade">
              <a:extLst>
                <a:ext uri="{FF2B5EF4-FFF2-40B4-BE49-F238E27FC236}">
                  <a16:creationId xmlns:a16="http://schemas.microsoft.com/office/drawing/2014/main" id="{4819E19D-1F26-5D7D-A78F-AA1F729A7972}"/>
                </a:ext>
              </a:extLst>
            </p:cNvPr>
            <p:cNvSpPr/>
            <p:nvPr/>
          </p:nvSpPr>
          <p:spPr>
            <a:xfrm>
              <a:off x="5323840" y="0"/>
              <a:ext cx="3413760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2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DD9D-506E-CC3F-0032-BE6C15B3C0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40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533FB-B324-0B39-ED6B-4E8B14450C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37" y="0"/>
            <a:ext cx="5299362" cy="6857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F2CD7D-5F27-21B0-CC3E-C3E97359F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529936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697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DD9D-506E-CC3F-0032-BE6C15B3C0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41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533FB-B324-0B39-ED6B-4E8B14450C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37" y="0"/>
            <a:ext cx="5299361" cy="6857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F2CD7D-5F27-21B0-CC3E-C3E97359F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529936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1652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DD9D-506E-CC3F-0032-BE6C15B3C0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42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533FB-B324-0B39-ED6B-4E8B14450C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37" y="1"/>
            <a:ext cx="5299361" cy="6857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F2CD7D-5F27-21B0-CC3E-C3E97359F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"/>
            <a:ext cx="5299361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504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3D07-D7F4-A0C5-9544-E88EF19F66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5</a:t>
            </a:fld>
            <a:endParaRPr lang="it-IT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F5E96F-F0AE-C23F-D4F4-C2E8957810A3}"/>
              </a:ext>
            </a:extLst>
          </p:cNvPr>
          <p:cNvCxnSpPr>
            <a:cxnSpLocks/>
          </p:cNvCxnSpPr>
          <p:nvPr/>
        </p:nvCxnSpPr>
        <p:spPr>
          <a:xfrm>
            <a:off x="6096000" y="334297"/>
            <a:ext cx="0" cy="5515897"/>
          </a:xfrm>
          <a:prstGeom prst="line">
            <a:avLst/>
          </a:prstGeom>
          <a:ln w="38100">
            <a:solidFill>
              <a:srgbClr val="00A6D6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2384A6-CF96-DC8B-2AC4-8EFE528FAE07}"/>
              </a:ext>
            </a:extLst>
          </p:cNvPr>
          <p:cNvSpPr txBox="1"/>
          <p:nvPr/>
        </p:nvSpPr>
        <p:spPr>
          <a:xfrm>
            <a:off x="386959" y="498112"/>
            <a:ext cx="5329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FULL-ORDER MODEL</a:t>
            </a:r>
          </a:p>
          <a:p>
            <a:pPr algn="ctr"/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(18 dim)</a:t>
            </a:r>
            <a:endParaRPr lang="it-IT" sz="2800" dirty="0">
              <a:solidFill>
                <a:srgbClr val="00A6D6"/>
              </a:solidFill>
              <a:latin typeface="+mj-lt"/>
              <a:ea typeface="Roboto Light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F025C-273A-3E6A-E7C2-F08EC3E87AB9}"/>
              </a:ext>
            </a:extLst>
          </p:cNvPr>
          <p:cNvSpPr txBox="1"/>
          <p:nvPr/>
        </p:nvSpPr>
        <p:spPr>
          <a:xfrm>
            <a:off x="6400799" y="498112"/>
            <a:ext cx="5160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TEMPLATE MODEL</a:t>
            </a:r>
          </a:p>
          <a:p>
            <a:pPr algn="ctr"/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(2 dim)</a:t>
            </a:r>
            <a:endParaRPr lang="it-IT" sz="2800" dirty="0">
              <a:solidFill>
                <a:srgbClr val="00A6D6"/>
              </a:solidFill>
              <a:latin typeface="+mj-lt"/>
              <a:ea typeface="Roboto Light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diagram, sketch, line, screenshot&#10;&#10;Description automatically generated">
            <a:extLst>
              <a:ext uri="{FF2B5EF4-FFF2-40B4-BE49-F238E27FC236}">
                <a16:creationId xmlns:a16="http://schemas.microsoft.com/office/drawing/2014/main" id="{A5DCA9D9-2BE9-4B31-AA95-E3411931B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01" y="1667309"/>
            <a:ext cx="3255794" cy="1948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8587D5-A730-B13B-0723-C341DACEA05F}"/>
              </a:ext>
            </a:extLst>
          </p:cNvPr>
          <p:cNvSpPr txBox="1"/>
          <p:nvPr/>
        </p:nvSpPr>
        <p:spPr>
          <a:xfrm>
            <a:off x="6400801" y="3744224"/>
            <a:ext cx="5160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Pros</a:t>
            </a:r>
            <a:br>
              <a:rPr lang="it-IT" sz="2400" b="1" dirty="0">
                <a:solidFill>
                  <a:srgbClr val="51BF9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</a:br>
            <a:r>
              <a:rPr lang="it-IT" sz="2000" dirty="0">
                <a:solidFill>
                  <a:srgbClr val="2C274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- Simple to handle</a:t>
            </a:r>
            <a:endParaRPr lang="it-IT" sz="2000" dirty="0">
              <a:ea typeface="+mj-ea"/>
            </a:endParaRPr>
          </a:p>
          <a:p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Cons</a:t>
            </a:r>
            <a:br>
              <a:rPr lang="it-IT" sz="2400" b="1" dirty="0">
                <a:solidFill>
                  <a:srgbClr val="51BF9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</a:br>
            <a:r>
              <a:rPr lang="it-IT" sz="2000" dirty="0">
                <a:solidFill>
                  <a:srgbClr val="2C274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- Ignores some dynamics of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941B5-19BD-960A-C003-75AE51329489}"/>
              </a:ext>
            </a:extLst>
          </p:cNvPr>
          <p:cNvSpPr txBox="1"/>
          <p:nvPr/>
        </p:nvSpPr>
        <p:spPr>
          <a:xfrm>
            <a:off x="461602" y="3744224"/>
            <a:ext cx="532959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Pros</a:t>
            </a:r>
            <a:br>
              <a:rPr lang="it-IT" sz="2400" b="1" dirty="0">
                <a:solidFill>
                  <a:srgbClr val="51BF9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</a:br>
            <a:r>
              <a:rPr lang="it-IT" sz="2000" dirty="0">
                <a:solidFill>
                  <a:srgbClr val="2C274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- Contains all the information of the system</a:t>
            </a:r>
          </a:p>
          <a:p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Cons</a:t>
            </a:r>
            <a:br>
              <a:rPr lang="it-IT" sz="2400" b="1" dirty="0">
                <a:solidFill>
                  <a:srgbClr val="51BF9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</a:br>
            <a:r>
              <a:rPr lang="it-IT" sz="2000" dirty="0">
                <a:solidFill>
                  <a:srgbClr val="2C274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- Difficult to calculate «by hand»</a:t>
            </a:r>
            <a:br>
              <a:rPr lang="it-IT" sz="2000" dirty="0">
                <a:solidFill>
                  <a:srgbClr val="2C274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</a:br>
            <a:r>
              <a:rPr lang="it-IT" sz="2000" dirty="0">
                <a:solidFill>
                  <a:srgbClr val="2C274D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- Hard to handle (high dimension)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B15FD-FF0D-E1CF-B414-7A95AAA0B3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1339" y="1680545"/>
            <a:ext cx="2852337" cy="19350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F5B7BD-869F-46A4-CB17-0CB22C0EBC53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6FE9E-D005-AB79-43F1-A3724EFCAED2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D257E-B01C-1A0C-106C-31BA5BF28428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7BDDE-D1C3-7F05-F39C-EF7AD8C8FEB6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9A810-6D04-1468-179B-02C334CD0470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0342CC-7F4E-697A-603A-2B6DC02009AC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BC8D21-CD36-5A30-9BAE-7F654EE55DE9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6D6912-36FF-1FDC-20B3-A2E15F05BD1F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220C69-E083-176A-882F-36A3E5708E55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16BA39-630F-AE2B-F718-E00D99C44856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9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FDCFE95-8BBB-6349-ACA1-654BD5E8D9CE}"/>
              </a:ext>
            </a:extLst>
          </p:cNvPr>
          <p:cNvSpPr txBox="1"/>
          <p:nvPr/>
        </p:nvSpPr>
        <p:spPr>
          <a:xfrm>
            <a:off x="1366338" y="4780476"/>
            <a:ext cx="224356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reduced-order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E138-CB85-4BF2-5E26-F7B0793488D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6</a:t>
            </a:fld>
            <a:endParaRPr lang="it-IT"/>
          </a:p>
        </p:txBody>
      </p:sp>
      <p:pic>
        <p:nvPicPr>
          <p:cNvPr id="6" name="Picture 5" descr="A picture containing graphics, circle, screenshot, graphic design&#10;&#10;Description automatically generated">
            <a:extLst>
              <a:ext uri="{FF2B5EF4-FFF2-40B4-BE49-F238E27FC236}">
                <a16:creationId xmlns:a16="http://schemas.microsoft.com/office/drawing/2014/main" id="{21CABF71-99D6-CCE1-5048-033EB7B45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566689"/>
            <a:ext cx="2370698" cy="2370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4FD857-BC7A-1BD9-F4C2-D97D5E0319A0}"/>
              </a:ext>
            </a:extLst>
          </p:cNvPr>
          <p:cNvSpPr txBox="1"/>
          <p:nvPr/>
        </p:nvSpPr>
        <p:spPr>
          <a:xfrm>
            <a:off x="1149133" y="4780476"/>
            <a:ext cx="2677975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REDUCED-ORDER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876DE-4CC9-C5FF-879B-98609CD157E6}"/>
              </a:ext>
            </a:extLst>
          </p:cNvPr>
          <p:cNvSpPr txBox="1"/>
          <p:nvPr/>
        </p:nvSpPr>
        <p:spPr>
          <a:xfrm>
            <a:off x="1149132" y="4780476"/>
            <a:ext cx="2677975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REDUCED-ORDER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FB5C815-314E-590B-B042-5029935BB273}"/>
              </a:ext>
            </a:extLst>
          </p:cNvPr>
          <p:cNvSpPr/>
          <p:nvPr/>
        </p:nvSpPr>
        <p:spPr>
          <a:xfrm rot="5400000">
            <a:off x="2011068" y="3715269"/>
            <a:ext cx="954109" cy="314634"/>
          </a:xfrm>
          <a:prstGeom prst="rightArrow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40B86-1ECA-AF6E-254C-79758307D539}"/>
              </a:ext>
            </a:extLst>
          </p:cNvPr>
          <p:cNvSpPr txBox="1"/>
          <p:nvPr/>
        </p:nvSpPr>
        <p:spPr>
          <a:xfrm>
            <a:off x="7446770" y="639524"/>
            <a:ext cx="309315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600" b="1" dirty="0">
                <a:solidFill>
                  <a:srgbClr val="00A6D6"/>
                </a:solidFill>
                <a:latin typeface="+mj-lt"/>
                <a:ea typeface="Roboto Light" panose="02000000000000000000" pitchFamily="2" charset="0"/>
                <a:cs typeface="Calibri" panose="020F0502020204030204" pitchFamily="34" charset="0"/>
              </a:rPr>
              <a:t>Model Learning</a:t>
            </a:r>
          </a:p>
        </p:txBody>
      </p:sp>
      <p:pic>
        <p:nvPicPr>
          <p:cNvPr id="13" name="Picture 12" descr="A diagram of a diagram of a signal&#10;&#10;Description automatically generated with medium confidence">
            <a:extLst>
              <a:ext uri="{FF2B5EF4-FFF2-40B4-BE49-F238E27FC236}">
                <a16:creationId xmlns:a16="http://schemas.microsoft.com/office/drawing/2014/main" id="{3373A3A2-081F-45A9-44D3-E01470A7D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97" y="1571126"/>
            <a:ext cx="2520146" cy="2466383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0832B77A-34FF-5503-75DD-8B2B8679C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20" y="1899500"/>
            <a:ext cx="2782700" cy="1809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DB6C7A-4AB8-72F6-E2A5-494E4AF72F2C}"/>
              </a:ext>
            </a:extLst>
          </p:cNvPr>
          <p:cNvSpPr txBox="1"/>
          <p:nvPr/>
        </p:nvSpPr>
        <p:spPr>
          <a:xfrm>
            <a:off x="8082361" y="5180276"/>
            <a:ext cx="182197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Interpretable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C95786-791B-C51A-1C71-0C55CBE9CABE}"/>
              </a:ext>
            </a:extLst>
          </p:cNvPr>
          <p:cNvSpPr txBox="1"/>
          <p:nvPr/>
        </p:nvSpPr>
        <p:spPr>
          <a:xfrm>
            <a:off x="5736534" y="4115008"/>
            <a:ext cx="28366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Recurrent Neural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FC3-334B-BA9C-CFD0-BFF62F87FAE9}"/>
              </a:ext>
            </a:extLst>
          </p:cNvPr>
          <p:cNvSpPr txBox="1"/>
          <p:nvPr/>
        </p:nvSpPr>
        <p:spPr>
          <a:xfrm>
            <a:off x="9413846" y="4115008"/>
            <a:ext cx="21826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Gaussian processes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8DF028-8888-0C1D-16F5-22FC24B445FE}"/>
              </a:ext>
            </a:extLst>
          </p:cNvPr>
          <p:cNvSpPr txBox="1"/>
          <p:nvPr/>
        </p:nvSpPr>
        <p:spPr>
          <a:xfrm>
            <a:off x="7979768" y="5180275"/>
            <a:ext cx="202715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Interpretability</a:t>
            </a: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EC7924DC-8B9E-1BF9-4420-63D4308CC02B}"/>
              </a:ext>
            </a:extLst>
          </p:cNvPr>
          <p:cNvSpPr/>
          <p:nvPr/>
        </p:nvSpPr>
        <p:spPr>
          <a:xfrm>
            <a:off x="7371023" y="5150783"/>
            <a:ext cx="3244645" cy="616659"/>
          </a:xfrm>
          <a:prstGeom prst="mathMultiply">
            <a:avLst/>
          </a:prstGeom>
          <a:solidFill>
            <a:srgbClr val="FF0000"/>
          </a:solidFill>
          <a:ln w="3175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7E205-FA3E-3240-A6BE-4D20F923AFE8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A0C79-F874-104D-B6E7-95551FF1A4D4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22458-F05C-484C-B3C1-9776E5992897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F296C-0BEC-6A5B-442F-8D68B496EAFB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7785E-C4C1-9357-79BF-0275E4BEED83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334B93-FFF0-0FF3-6FE6-9A69EEA64306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1772D0-369F-EF05-8FCE-FAD3D493EDE8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82EF67-4EAE-9328-A634-85858F6AD913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EBBF2B-6937-F14D-E5C5-C2A1B66B9F10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53E414-4BA5-8C34-1677-575B6920030C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F22DF3-DCC1-A86A-456A-D0FDB91199D6}"/>
              </a:ext>
            </a:extLst>
          </p:cNvPr>
          <p:cNvSpPr/>
          <p:nvPr/>
        </p:nvSpPr>
        <p:spPr>
          <a:xfrm>
            <a:off x="3178476" y="6491615"/>
            <a:ext cx="45719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2E355B-A06F-89B3-B1B3-D25F8D3A345D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43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/>
      <p:bldP spid="19" grpId="0"/>
      <p:bldP spid="28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4DFC-4288-3555-3246-0B11580C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 – Data collection</a:t>
            </a:r>
            <a:br>
              <a:rPr lang="en-US" dirty="0"/>
            </a:b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458DD-BE3E-D3BE-11E8-47AE8DBC71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7</a:t>
            </a:fld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9D1ECC-5447-94A2-A810-A8FFA37FF6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98499" y="1806777"/>
            <a:ext cx="2400733" cy="240073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46CE09-21D9-6FFC-2B61-E62B4B144804}"/>
              </a:ext>
            </a:extLst>
          </p:cNvPr>
          <p:cNvCxnSpPr>
            <a:cxnSpLocks/>
          </p:cNvCxnSpPr>
          <p:nvPr/>
        </p:nvCxnSpPr>
        <p:spPr>
          <a:xfrm>
            <a:off x="3571908" y="3002966"/>
            <a:ext cx="1122012" cy="0"/>
          </a:xfrm>
          <a:prstGeom prst="straightConnector1">
            <a:avLst/>
          </a:prstGeom>
          <a:ln w="1143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DF1-7AAE-8A51-5CC0-A70411646819}"/>
                  </a:ext>
                </a:extLst>
              </p:cNvPr>
              <p:cNvSpPr txBox="1"/>
              <p:nvPr/>
            </p:nvSpPr>
            <p:spPr>
              <a:xfrm>
                <a:off x="8158480" y="1410372"/>
                <a:ext cx="2733040" cy="16312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800" i="0" u="none" strike="noStrike" cap="none" spc="0" normalizeH="0" baseline="0" dirty="0">
                    <a:ln>
                      <a:noFill/>
                    </a:ln>
                    <a:solidFill>
                      <a:srgbClr val="00A6D6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Data collection:</a:t>
                </a:r>
              </a:p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</a:pPr>
                <a:r>
                  <a:rPr lang="it-IT" sz="2400" dirty="0"/>
                  <a:t>State: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it-IT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endParaRPr lang="it-IT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sz="2400" dirty="0"/>
                  <a:t>Contact: </a:t>
                </a:r>
                <a14:m>
                  <m:oMath xmlns:m="http://schemas.openxmlformats.org/officeDocument/2006/math">
                    <m:r>
                      <a:rPr lang="it-IT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it-IT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DF1-7AAE-8A51-5CC0-A7041164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480" y="1410372"/>
                <a:ext cx="2733040" cy="1631214"/>
              </a:xfrm>
              <a:prstGeom prst="rect">
                <a:avLst/>
              </a:prstGeom>
              <a:blipFill>
                <a:blip r:embed="rId3"/>
                <a:stretch>
                  <a:fillRect l="-6236" t="-3731" b="-7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C949595F-34A4-7570-AAA7-2C3660F0F2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154" y="2024474"/>
            <a:ext cx="1752412" cy="1752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5B770-78D3-860A-0609-85045AFD9942}"/>
              </a:ext>
            </a:extLst>
          </p:cNvPr>
          <p:cNvSpPr txBox="1"/>
          <p:nvPr/>
        </p:nvSpPr>
        <p:spPr>
          <a:xfrm>
            <a:off x="1503680" y="4916273"/>
            <a:ext cx="519463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Contact phase 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flight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6C0D1-C7A8-BE90-6AA8-4DD4FB7B1272}"/>
                  </a:ext>
                </a:extLst>
              </p:cNvPr>
              <p:cNvSpPr txBox="1"/>
              <p:nvPr/>
            </p:nvSpPr>
            <p:spPr>
              <a:xfrm>
                <a:off x="8158480" y="3285059"/>
                <a:ext cx="3623362" cy="1323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it-IT" sz="2800" dirty="0">
                    <a:solidFill>
                      <a:srgbClr val="00A6D6"/>
                    </a:solidFill>
                  </a:rPr>
                  <a:t>Preprocessing</a:t>
                </a:r>
                <a:r>
                  <a:rPr lang="it-IT" sz="3200" dirty="0">
                    <a:solidFill>
                      <a:srgbClr val="00A6D6"/>
                    </a:solidFill>
                  </a:rPr>
                  <a:t>:</a:t>
                </a:r>
              </a:p>
              <a:p>
                <a:pPr marL="342900" indent="-342900">
                  <a:buFontTx/>
                  <a:buChar char="-"/>
                </a:pPr>
                <a:r>
                  <a:rPr lang="it-IT" sz="2400" dirty="0"/>
                  <a:t>Accelerations: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it-IT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endParaRPr lang="it-IT" sz="2400" dirty="0"/>
              </a:p>
              <a:p>
                <a:pPr marL="342900" indent="-342900">
                  <a:buFontTx/>
                  <a:buChar char="-"/>
                </a:pPr>
                <a:r>
                  <a:rPr lang="it-IT" sz="2400" dirty="0"/>
                  <a:t>Forces on CoM: 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6C0D1-C7A8-BE90-6AA8-4DD4FB7B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480" y="3285059"/>
                <a:ext cx="3623362" cy="1323437"/>
              </a:xfrm>
              <a:prstGeom prst="rect">
                <a:avLst/>
              </a:prstGeom>
              <a:blipFill>
                <a:blip r:embed="rId5"/>
                <a:stretch>
                  <a:fillRect l="-4706" t="-5991" b="-10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7756128-8495-2393-22C4-AF8146A6FE6A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F7066-30EB-7649-71DA-767F37B300F7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13DA6-D7A6-9969-0D91-B1B85C715E27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D4753-0C00-6B7A-689B-D8A4DB7E6BF6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33E97-BC59-0DB3-FE0A-A3000BEBE1DF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E335CA-BB0D-2D6B-8B1B-36568CD9E370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E57F6B-5D13-20D4-20FE-67EBC7658C65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71299D-EFED-1D9E-223E-5712EB727C62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709729-92FF-FA97-EB1D-B0B38DFCF49B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3F8548F-3368-0BDC-EA9A-671ACB70414D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0073F-CB36-67A6-D21C-F98B4DA86BD1}"/>
              </a:ext>
            </a:extLst>
          </p:cNvPr>
          <p:cNvSpPr/>
          <p:nvPr/>
        </p:nvSpPr>
        <p:spPr>
          <a:xfrm>
            <a:off x="5159641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3219A-9742-AA6A-8786-FCC8A7A9BEF8}"/>
              </a:ext>
            </a:extLst>
          </p:cNvPr>
          <p:cNvSpPr/>
          <p:nvPr/>
        </p:nvSpPr>
        <p:spPr>
          <a:xfrm>
            <a:off x="3178476" y="6491615"/>
            <a:ext cx="2060408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8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4DFC-4288-3555-3246-0B11580C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 - Encoding</a:t>
            </a:r>
            <a:br>
              <a:rPr lang="en-US" dirty="0"/>
            </a:b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458DD-BE3E-D3BE-11E8-47AE8DBC71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8</a:t>
            </a:fld>
            <a:endParaRPr lang="it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46CE09-21D9-6FFC-2B61-E62B4B144804}"/>
              </a:ext>
            </a:extLst>
          </p:cNvPr>
          <p:cNvCxnSpPr>
            <a:cxnSpLocks/>
          </p:cNvCxnSpPr>
          <p:nvPr/>
        </p:nvCxnSpPr>
        <p:spPr>
          <a:xfrm>
            <a:off x="3155348" y="3002966"/>
            <a:ext cx="1122012" cy="0"/>
          </a:xfrm>
          <a:prstGeom prst="straightConnector1">
            <a:avLst/>
          </a:prstGeom>
          <a:ln w="1143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DF1-7AAE-8A51-5CC0-A70411646819}"/>
                  </a:ext>
                </a:extLst>
              </p:cNvPr>
              <p:cNvSpPr txBox="1"/>
              <p:nvPr/>
            </p:nvSpPr>
            <p:spPr>
              <a:xfrm>
                <a:off x="7630160" y="2141893"/>
                <a:ext cx="4116574" cy="2000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it-IT" sz="2800" dirty="0">
                    <a:solidFill>
                      <a:srgbClr val="00A6D6"/>
                    </a:solidFill>
                  </a:rPr>
                  <a:t>Latent space:</a:t>
                </a:r>
              </a:p>
              <a:p>
                <a:pPr marL="342900" indent="-342900">
                  <a:buFontTx/>
                  <a:buChar char="-"/>
                </a:pPr>
                <a:r>
                  <a:rPr kumimoji="0" lang="it-IT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Latent state: </a:t>
                </a:r>
                <a14:m>
                  <m:oMath xmlns:m="http://schemas.openxmlformats.org/officeDocument/2006/math">
                    <m:r>
                      <a:rPr lang="it-IT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it-IT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it-IT" sz="2400" dirty="0"/>
                  <a:t>Latent acceleration: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it-IT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it-IT" sz="2400" dirty="0"/>
                  <a:t>Latent 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lat</m:t>
                        </m:r>
                      </m:sub>
                    </m:sSub>
                    <m:r>
                      <a:rPr lang="it-IT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it-IT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1" indent="0"/>
                <a:r>
                  <a:rPr lang="it-IT" sz="2400" dirty="0"/>
                  <a:t>where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≪18</m:t>
                    </m:r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DF1-7AAE-8A51-5CC0-A7041164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160" y="2141893"/>
                <a:ext cx="4116574" cy="2000546"/>
              </a:xfrm>
              <a:prstGeom prst="rect">
                <a:avLst/>
              </a:prstGeom>
              <a:blipFill>
                <a:blip r:embed="rId2"/>
                <a:stretch>
                  <a:fillRect l="-4148" t="-3040" b="-60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C949595F-34A4-7570-AAA7-2C3660F0F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8" y="2126760"/>
            <a:ext cx="1752412" cy="1752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5B770-78D3-860A-0609-85045AFD9942}"/>
              </a:ext>
            </a:extLst>
          </p:cNvPr>
          <p:cNvSpPr txBox="1"/>
          <p:nvPr/>
        </p:nvSpPr>
        <p:spPr>
          <a:xfrm>
            <a:off x="1465914" y="4916273"/>
            <a:ext cx="443992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kumimoji="0" lang="it-IT" sz="28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autoencoder</a:t>
            </a:r>
            <a:endParaRPr kumimoji="0" lang="it-IT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28926-1B7A-27CE-0831-EF7B04179C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5948" y="1889606"/>
            <a:ext cx="2285756" cy="22267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710D15-B67B-2B98-E2EB-97377F17C9D7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23A4D-C16E-0256-9EED-55A33612EE07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A0CE8-7DB4-413B-68C6-5405A8A3909B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A2EA8-1543-19DC-676E-4788D9EBA57B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F0648-D532-B869-1E29-BA5D4A914ABD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52EE95-1EEC-8C95-2E69-F630989146D3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BA2203-39C6-868D-3526-592634E2A1E6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90B2EE-E82C-A10E-8B83-81A46895CAA2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71D4A0-D81D-4429-0E78-A90167653678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4BB4C3-F9B9-C625-D521-98822992CD8E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5218C16-B512-C974-179D-6F602C513EBF}"/>
              </a:ext>
            </a:extLst>
          </p:cNvPr>
          <p:cNvSpPr/>
          <p:nvPr/>
        </p:nvSpPr>
        <p:spPr>
          <a:xfrm>
            <a:off x="5159641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415DB0-9DF5-3053-1609-596BF4701E76}"/>
              </a:ext>
            </a:extLst>
          </p:cNvPr>
          <p:cNvSpPr/>
          <p:nvPr/>
        </p:nvSpPr>
        <p:spPr>
          <a:xfrm>
            <a:off x="3178476" y="6491615"/>
            <a:ext cx="2060408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39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4DFC-4288-3555-3246-0B11580C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 – Symbolic regression</a:t>
            </a:r>
            <a:br>
              <a:rPr lang="en-US" dirty="0"/>
            </a:b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458DD-BE3E-D3BE-11E8-47AE8DBC71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9</a:t>
            </a:fld>
            <a:endParaRPr lang="it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46CE09-21D9-6FFC-2B61-E62B4B144804}"/>
              </a:ext>
            </a:extLst>
          </p:cNvPr>
          <p:cNvCxnSpPr>
            <a:cxnSpLocks/>
          </p:cNvCxnSpPr>
          <p:nvPr/>
        </p:nvCxnSpPr>
        <p:spPr>
          <a:xfrm>
            <a:off x="3510948" y="3002966"/>
            <a:ext cx="1122012" cy="0"/>
          </a:xfrm>
          <a:prstGeom prst="straightConnector1">
            <a:avLst/>
          </a:prstGeom>
          <a:ln w="114300">
            <a:solidFill>
              <a:srgbClr val="00A6D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DF1-7AAE-8A51-5CC0-A70411646819}"/>
                  </a:ext>
                </a:extLst>
              </p:cNvPr>
              <p:cNvSpPr txBox="1"/>
              <p:nvPr/>
            </p:nvSpPr>
            <p:spPr>
              <a:xfrm>
                <a:off x="8747760" y="2458128"/>
                <a:ext cx="2893888" cy="9254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it-IT" sz="2800" dirty="0">
                    <a:solidFill>
                      <a:srgbClr val="00A6D6"/>
                    </a:solidFill>
                  </a:rPr>
                  <a:t>Predictions: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sz="2400">
                              <a:latin typeface="Cambria Math" panose="02040503050406030204" pitchFamily="18" charset="0"/>
                            </a:rPr>
                            <m:t>pred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lat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DF1-7AAE-8A51-5CC0-A7041164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2458128"/>
                <a:ext cx="2893888" cy="925444"/>
              </a:xfrm>
              <a:prstGeom prst="rect">
                <a:avLst/>
              </a:prstGeom>
              <a:blipFill>
                <a:blip r:embed="rId2"/>
                <a:stretch>
                  <a:fillRect l="-5895" t="-6579" r="-211" b="-59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E5B770-78D3-860A-0609-85045AFD9942}"/>
              </a:ext>
            </a:extLst>
          </p:cNvPr>
          <p:cNvSpPr txBox="1"/>
          <p:nvPr/>
        </p:nvSpPr>
        <p:spPr>
          <a:xfrm>
            <a:off x="301597" y="4774032"/>
            <a:ext cx="827752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Joint training 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autoencoder 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SINDy</a:t>
            </a:r>
            <a:endParaRPr kumimoji="0" lang="it-IT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7E93F839-8EA4-5C3E-4FF5-E5D2AC3B6B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793" y="1882972"/>
            <a:ext cx="3221057" cy="2239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F7EBB-2FD4-7DC9-9AAD-DB8445A36643}"/>
              </a:ext>
            </a:extLst>
          </p:cNvPr>
          <p:cNvSpPr txBox="1"/>
          <p:nvPr/>
        </p:nvSpPr>
        <p:spPr>
          <a:xfrm>
            <a:off x="681604" y="5298998"/>
            <a:ext cx="443992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Data-driven discovery of coordinates and governing equations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200" dirty="0"/>
              <a:t>K Champion, B Lusch, JN Kutz, SL Brunton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42DDD2-AD79-ABB1-AEBC-286F2D422B5F}"/>
              </a:ext>
            </a:extLst>
          </p:cNvPr>
          <p:cNvSpPr/>
          <p:nvPr/>
        </p:nvSpPr>
        <p:spPr>
          <a:xfrm>
            <a:off x="3099233" y="6502397"/>
            <a:ext cx="6789256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5FA51-C037-7DE9-F4AF-61B84DD5FDD1}"/>
              </a:ext>
            </a:extLst>
          </p:cNvPr>
          <p:cNvSpPr txBox="1"/>
          <p:nvPr/>
        </p:nvSpPr>
        <p:spPr>
          <a:xfrm>
            <a:off x="2677427" y="6139800"/>
            <a:ext cx="970777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7EAD5-91F3-CA88-7D9B-1D1BC2A38215}"/>
              </a:ext>
            </a:extLst>
          </p:cNvPr>
          <p:cNvSpPr txBox="1"/>
          <p:nvPr/>
        </p:nvSpPr>
        <p:spPr>
          <a:xfrm>
            <a:off x="4639129" y="6119673"/>
            <a:ext cx="11968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C2152-2630-0E26-0942-65C0448FBBA1}"/>
              </a:ext>
            </a:extLst>
          </p:cNvPr>
          <p:cNvSpPr txBox="1"/>
          <p:nvPr/>
        </p:nvSpPr>
        <p:spPr>
          <a:xfrm>
            <a:off x="7038392" y="6136383"/>
            <a:ext cx="735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496E8C-8FFA-1E77-D094-DB460D24075B}"/>
              </a:ext>
            </a:extLst>
          </p:cNvPr>
          <p:cNvSpPr txBox="1"/>
          <p:nvPr/>
        </p:nvSpPr>
        <p:spPr>
          <a:xfrm>
            <a:off x="9356810" y="6136383"/>
            <a:ext cx="102528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500" b="0" i="0" u="none" strike="noStrike" cap="none" spc="0" normalizeH="0" baseline="0" dirty="0">
                <a:ln>
                  <a:noFill/>
                </a:ln>
                <a:solidFill>
                  <a:srgbClr val="00A6D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FCA9CC-A681-7F22-97A9-0442C33D3486}"/>
              </a:ext>
            </a:extLst>
          </p:cNvPr>
          <p:cNvSpPr/>
          <p:nvPr/>
        </p:nvSpPr>
        <p:spPr>
          <a:xfrm>
            <a:off x="3093188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E001BD-2DE2-D639-4609-A4C1E50880F8}"/>
              </a:ext>
            </a:extLst>
          </p:cNvPr>
          <p:cNvSpPr/>
          <p:nvPr/>
        </p:nvSpPr>
        <p:spPr>
          <a:xfrm>
            <a:off x="5173930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F71147-E9AD-93E3-3769-AA6A4E18D779}"/>
              </a:ext>
            </a:extLst>
          </p:cNvPr>
          <p:cNvSpPr/>
          <p:nvPr/>
        </p:nvSpPr>
        <p:spPr>
          <a:xfrm>
            <a:off x="7329402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2C63E0-5063-7802-E471-8C658B05A269}"/>
              </a:ext>
            </a:extLst>
          </p:cNvPr>
          <p:cNvSpPr/>
          <p:nvPr/>
        </p:nvSpPr>
        <p:spPr>
          <a:xfrm>
            <a:off x="9803791" y="6448700"/>
            <a:ext cx="143689" cy="1436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3F8C0F-7B08-EF69-49F2-E30D8A04DC21}"/>
              </a:ext>
            </a:extLst>
          </p:cNvPr>
          <p:cNvSpPr/>
          <p:nvPr/>
        </p:nvSpPr>
        <p:spPr>
          <a:xfrm>
            <a:off x="3099232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E24842-2F90-E2A2-24CF-63843B645B66}"/>
              </a:ext>
            </a:extLst>
          </p:cNvPr>
          <p:cNvSpPr/>
          <p:nvPr/>
        </p:nvSpPr>
        <p:spPr>
          <a:xfrm>
            <a:off x="5159641" y="6453618"/>
            <a:ext cx="143689" cy="143689"/>
          </a:xfrm>
          <a:prstGeom prst="ellipse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95B327-6221-A542-EFE6-66FABE546C61}"/>
              </a:ext>
            </a:extLst>
          </p:cNvPr>
          <p:cNvSpPr/>
          <p:nvPr/>
        </p:nvSpPr>
        <p:spPr>
          <a:xfrm>
            <a:off x="3178476" y="6491615"/>
            <a:ext cx="2060408" cy="45719"/>
          </a:xfrm>
          <a:prstGeom prst="rect">
            <a:avLst/>
          </a:prstGeom>
          <a:solidFill>
            <a:srgbClr val="00A6D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5340F-7463-0EFD-28EE-398C3DD939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604" y="1889606"/>
            <a:ext cx="2285756" cy="22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0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8" grpId="0"/>
    </p:bldLst>
  </p:timing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537F33F-3839-8B44-AD49-D95CD72F9DFA}" vid="{A8BF4048-0FE2-714D-B48F-5A9977B08C8D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ED4DCF60591A44AAB3EE560AB47ABB" ma:contentTypeVersion="4" ma:contentTypeDescription="Een nieuw document maken." ma:contentTypeScope="" ma:versionID="82ac3a51116a7e2a5ddbdd1ed37f67c1">
  <xsd:schema xmlns:xsd="http://www.w3.org/2001/XMLSchema" xmlns:xs="http://www.w3.org/2001/XMLSchema" xmlns:p="http://schemas.microsoft.com/office/2006/metadata/properties" xmlns:ns2="0fee4eeb-e725-4e09-a2c6-b2e7e1963b2c" xmlns:ns3="4878a322-d110-404d-8591-8977e4f7768d" targetNamespace="http://schemas.microsoft.com/office/2006/metadata/properties" ma:root="true" ma:fieldsID="d0d60f5b3da63a431ec21b1780a4f539" ns2:_="" ns3:_="">
    <xsd:import namespace="0fee4eeb-e725-4e09-a2c6-b2e7e1963b2c"/>
    <xsd:import namespace="4878a322-d110-404d-8591-8977e4f77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e4eeb-e725-4e09-a2c6-b2e7e196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8a322-d110-404d-8591-8977e4f776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78a322-d110-404d-8591-8977e4f7768d">
      <UserInfo>
        <DisplayName>Jakob Napiontek</DisplayName>
        <AccountId>2337</AccountId>
        <AccountType/>
      </UserInfo>
      <UserInfo>
        <DisplayName>Tom van Petersen</DisplayName>
        <AccountId>2338</AccountId>
        <AccountType/>
      </UserInfo>
      <UserInfo>
        <DisplayName>Maurits van der Wijk</DisplayName>
        <AccountId>2339</AccountId>
        <AccountType/>
      </UserInfo>
      <UserInfo>
        <DisplayName>Aina Cabrero Sinol</DisplayName>
        <AccountId>2340</AccountId>
        <AccountType/>
      </UserInfo>
      <UserInfo>
        <DisplayName>Janne Hargens</DisplayName>
        <AccountId>7539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4AED04A-369C-4869-B1AE-C9FCD3594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e4eeb-e725-4e09-a2c6-b2e7e1963b2c"/>
    <ds:schemaRef ds:uri="4878a322-d110-404d-8591-8977e4f776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56878-FF92-4009-ACD7-316E49AF9A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0FA753-BE94-4D70-8659-8E115CC0BC99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0fee4eeb-e725-4e09-a2c6-b2e7e1963b2c"/>
    <ds:schemaRef ds:uri="http://purl.org/dc/dcmitype/"/>
    <ds:schemaRef ds:uri="4878a322-d110-404d-8591-8977e4f7768d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TotalTime>9625</TotalTime>
  <Words>1164</Words>
  <Application>Microsoft Office PowerPoint</Application>
  <PresentationFormat>Widescreen</PresentationFormat>
  <Paragraphs>346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Roboto Slab Regular Regular</vt:lpstr>
      <vt:lpstr>Söhne</vt:lpstr>
      <vt:lpstr>Wingdings</vt:lpstr>
      <vt:lpstr>TU Delft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Methodology – Data collection </vt:lpstr>
      <vt:lpstr>Methodology - Encoding </vt:lpstr>
      <vt:lpstr>Methodology – Symbolic regression </vt:lpstr>
      <vt:lpstr>Methodology – Final model </vt:lpstr>
      <vt:lpstr>Results – Go1 Simulation</vt:lpstr>
      <vt:lpstr>Results – 2D model</vt:lpstr>
      <vt:lpstr>PowerPoint Presentation</vt:lpstr>
      <vt:lpstr>Results – 2D model</vt:lpstr>
      <vt:lpstr>Results – 2D model</vt:lpstr>
      <vt:lpstr>Results – Latent dimensionality analysis</vt:lpstr>
      <vt:lpstr>Results – Go1 Real</vt:lpstr>
      <vt:lpstr>Results – Go1 Real</vt:lpstr>
      <vt:lpstr>Results – A1 Simulation</vt:lpstr>
      <vt:lpstr>Results – A1 Simulation</vt:lpstr>
      <vt:lpstr>Discussion – Model use</vt:lpstr>
      <vt:lpstr>Discussion – Final result</vt:lpstr>
      <vt:lpstr>PowerPoint Presentation</vt:lpstr>
      <vt:lpstr>Appendix</vt:lpstr>
      <vt:lpstr>Related works</vt:lpstr>
      <vt:lpstr>Related works</vt:lpstr>
      <vt:lpstr>Methodology – Dynamic system interpretation</vt:lpstr>
      <vt:lpstr>Methodology – Algorithm contributions</vt:lpstr>
      <vt:lpstr>Methodology – Learning algorithm</vt:lpstr>
      <vt:lpstr>Methodology – SINDy library composition</vt:lpstr>
      <vt:lpstr>Methodology – Transfer learning </vt:lpstr>
      <vt:lpstr>Methodology – Testing method</vt:lpstr>
      <vt:lpstr>Results – Latent dimensionality analysis</vt:lpstr>
      <vt:lpstr>Results – Noisy data</vt:lpstr>
      <vt:lpstr>Results – 4D noisy model</vt:lpstr>
      <vt:lpstr>Future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Gioele Buriani</cp:lastModifiedBy>
  <cp:revision>31</cp:revision>
  <dcterms:created xsi:type="dcterms:W3CDTF">2022-12-05T10:58:58Z</dcterms:created>
  <dcterms:modified xsi:type="dcterms:W3CDTF">2024-04-05T07:54:47Z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